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9" r:id="rId1"/>
  </p:sldMasterIdLst>
  <p:notesMasterIdLst>
    <p:notesMasterId r:id="rId40"/>
  </p:notesMasterIdLst>
  <p:handoutMasterIdLst>
    <p:handoutMasterId r:id="rId41"/>
  </p:handoutMasterIdLst>
  <p:sldIdLst>
    <p:sldId id="479" r:id="rId2"/>
    <p:sldId id="512" r:id="rId3"/>
    <p:sldId id="513" r:id="rId4"/>
    <p:sldId id="515" r:id="rId5"/>
    <p:sldId id="516" r:id="rId6"/>
    <p:sldId id="518" r:id="rId7"/>
    <p:sldId id="519" r:id="rId8"/>
    <p:sldId id="521" r:id="rId9"/>
    <p:sldId id="522" r:id="rId10"/>
    <p:sldId id="523" r:id="rId11"/>
    <p:sldId id="526" r:id="rId12"/>
    <p:sldId id="527" r:id="rId13"/>
    <p:sldId id="530" r:id="rId14"/>
    <p:sldId id="532" r:id="rId15"/>
    <p:sldId id="533" r:id="rId16"/>
    <p:sldId id="535" r:id="rId17"/>
    <p:sldId id="536" r:id="rId18"/>
    <p:sldId id="538" r:id="rId19"/>
    <p:sldId id="541" r:id="rId20"/>
    <p:sldId id="540" r:id="rId21"/>
    <p:sldId id="493" r:id="rId22"/>
    <p:sldId id="494" r:id="rId23"/>
    <p:sldId id="495" r:id="rId24"/>
    <p:sldId id="496" r:id="rId25"/>
    <p:sldId id="497" r:id="rId26"/>
    <p:sldId id="498" r:id="rId27"/>
    <p:sldId id="499" r:id="rId28"/>
    <p:sldId id="500" r:id="rId29"/>
    <p:sldId id="501" r:id="rId30"/>
    <p:sldId id="502" r:id="rId31"/>
    <p:sldId id="503" r:id="rId32"/>
    <p:sldId id="504" r:id="rId33"/>
    <p:sldId id="505" r:id="rId34"/>
    <p:sldId id="506" r:id="rId35"/>
    <p:sldId id="507" r:id="rId36"/>
    <p:sldId id="508" r:id="rId37"/>
    <p:sldId id="509" r:id="rId38"/>
    <p:sldId id="543"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00"/>
    <a:srgbClr val="005293"/>
    <a:srgbClr val="FFCC66"/>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0" d="100"/>
          <a:sy n="150" d="100"/>
        </p:scale>
        <p:origin x="-1400" y="-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914400" cy="9144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039" tIns="48020" rIns="96039" bIns="48020" numCol="1" anchor="t" anchorCtr="0" compatLnSpc="1">
            <a:prstTxWarp prst="textNoShape">
              <a:avLst/>
            </a:prstTxWarp>
          </a:bodyPr>
          <a:lstStyle>
            <a:lvl1pPr defTabSz="960438" eaLnBrk="1" hangingPunct="1">
              <a:defRPr sz="1300">
                <a:ea typeface="ＭＳ Ｐゴシック" charset="-128"/>
                <a:cs typeface="ＭＳ Ｐゴシック" charset="-128"/>
              </a:defRPr>
            </a:lvl1pPr>
          </a:lstStyle>
          <a:p>
            <a:pPr>
              <a:defRPr/>
            </a:pPr>
            <a:endParaRPr lang="en-US"/>
          </a:p>
        </p:txBody>
      </p:sp>
      <p:sp>
        <p:nvSpPr>
          <p:cNvPr id="8294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039" tIns="48020" rIns="96039" bIns="48020" numCol="1" anchor="t" anchorCtr="0" compatLnSpc="1">
            <a:prstTxWarp prst="textNoShape">
              <a:avLst/>
            </a:prstTxWarp>
          </a:bodyPr>
          <a:lstStyle>
            <a:lvl1pPr algn="r" defTabSz="960438" eaLnBrk="1" hangingPunct="1">
              <a:defRPr sz="1300">
                <a:ea typeface="ＭＳ Ｐゴシック" charset="-128"/>
                <a:cs typeface="ＭＳ Ｐゴシック" charset="-128"/>
              </a:defRPr>
            </a:lvl1pPr>
          </a:lstStyle>
          <a:p>
            <a:pPr>
              <a:defRPr/>
            </a:pPr>
            <a:endParaRPr lang="en-US"/>
          </a:p>
        </p:txBody>
      </p:sp>
      <p:sp>
        <p:nvSpPr>
          <p:cNvPr id="829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039" tIns="48020" rIns="96039" bIns="48020" numCol="1" anchor="b" anchorCtr="0" compatLnSpc="1">
            <a:prstTxWarp prst="textNoShape">
              <a:avLst/>
            </a:prstTxWarp>
          </a:bodyPr>
          <a:lstStyle>
            <a:lvl1pPr defTabSz="960438" eaLnBrk="1" hangingPunct="1">
              <a:defRPr sz="1300">
                <a:ea typeface="ＭＳ Ｐゴシック" charset="-128"/>
                <a:cs typeface="ＭＳ Ｐゴシック" charset="-128"/>
              </a:defRPr>
            </a:lvl1pPr>
          </a:lstStyle>
          <a:p>
            <a:pPr>
              <a:defRPr/>
            </a:pPr>
            <a:endParaRPr lang="en-US"/>
          </a:p>
        </p:txBody>
      </p:sp>
      <p:sp>
        <p:nvSpPr>
          <p:cNvPr id="829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039" tIns="48020" rIns="96039" bIns="48020" numCol="1" anchor="b" anchorCtr="0" compatLnSpc="1">
            <a:prstTxWarp prst="textNoShape">
              <a:avLst/>
            </a:prstTxWarp>
          </a:bodyPr>
          <a:lstStyle>
            <a:lvl1pPr algn="r" defTabSz="960438" eaLnBrk="1" hangingPunct="1">
              <a:defRPr sz="1300"/>
            </a:lvl1pPr>
          </a:lstStyle>
          <a:p>
            <a:pPr>
              <a:defRPr/>
            </a:pPr>
            <a:fld id="{BCD90BEC-A18D-D640-B9B9-16B1D442F118}" type="slidenum">
              <a:rPr lang="en-US"/>
              <a:pPr>
                <a:defRPr/>
              </a:pPr>
              <a:t>‹#›</a:t>
            </a:fld>
            <a:endParaRPr lang="en-US"/>
          </a:p>
        </p:txBody>
      </p:sp>
    </p:spTree>
    <p:extLst>
      <p:ext uri="{BB962C8B-B14F-4D97-AF65-F5344CB8AC3E}">
        <p14:creationId xmlns:p14="http://schemas.microsoft.com/office/powerpoint/2010/main" val="3290977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039" tIns="48020" rIns="96039" bIns="48020" numCol="1" anchor="t" anchorCtr="0" compatLnSpc="1">
            <a:prstTxWarp prst="textNoShape">
              <a:avLst/>
            </a:prstTxWarp>
          </a:bodyPr>
          <a:lstStyle>
            <a:lvl1pPr defTabSz="960438" eaLnBrk="1" hangingPunct="1">
              <a:defRPr sz="1300">
                <a:ea typeface="ＭＳ Ｐゴシック" charset="-128"/>
                <a:cs typeface="ＭＳ Ｐゴシック" charset="-128"/>
              </a:defRPr>
            </a:lvl1pPr>
          </a:lstStyle>
          <a:p>
            <a:pPr>
              <a:defRPr/>
            </a:pPr>
            <a:endParaRPr lang="en-US"/>
          </a:p>
        </p:txBody>
      </p:sp>
      <p:sp>
        <p:nvSpPr>
          <p:cNvPr id="17203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039" tIns="48020" rIns="96039" bIns="48020" numCol="1" anchor="t" anchorCtr="0" compatLnSpc="1">
            <a:prstTxWarp prst="textNoShape">
              <a:avLst/>
            </a:prstTxWarp>
          </a:bodyPr>
          <a:lstStyle>
            <a:lvl1pPr algn="r" defTabSz="960438" eaLnBrk="1" hangingPunct="1">
              <a:defRPr sz="130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203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039" tIns="48020" rIns="96039" bIns="48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203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039" tIns="48020" rIns="96039" bIns="48020" numCol="1" anchor="b" anchorCtr="0" compatLnSpc="1">
            <a:prstTxWarp prst="textNoShape">
              <a:avLst/>
            </a:prstTxWarp>
          </a:bodyPr>
          <a:lstStyle>
            <a:lvl1pPr defTabSz="960438" eaLnBrk="1" hangingPunct="1">
              <a:defRPr sz="1300">
                <a:ea typeface="ＭＳ Ｐゴシック" charset="-128"/>
                <a:cs typeface="ＭＳ Ｐゴシック" charset="-128"/>
              </a:defRPr>
            </a:lvl1pPr>
          </a:lstStyle>
          <a:p>
            <a:pPr>
              <a:defRPr/>
            </a:pPr>
            <a:endParaRPr lang="en-US"/>
          </a:p>
        </p:txBody>
      </p:sp>
      <p:sp>
        <p:nvSpPr>
          <p:cNvPr id="17203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039" tIns="48020" rIns="96039" bIns="48020" numCol="1" anchor="b" anchorCtr="0" compatLnSpc="1">
            <a:prstTxWarp prst="textNoShape">
              <a:avLst/>
            </a:prstTxWarp>
          </a:bodyPr>
          <a:lstStyle>
            <a:lvl1pPr algn="r" defTabSz="960438" eaLnBrk="1" hangingPunct="1">
              <a:defRPr sz="1300"/>
            </a:lvl1pPr>
          </a:lstStyle>
          <a:p>
            <a:pPr>
              <a:defRPr/>
            </a:pPr>
            <a:fld id="{CF25D5FA-6B2E-604B-BA8B-BBCA8D7B982D}" type="slidenum">
              <a:rPr lang="en-US"/>
              <a:pPr>
                <a:defRPr/>
              </a:pPr>
              <a:t>‹#›</a:t>
            </a:fld>
            <a:endParaRPr lang="en-US"/>
          </a:p>
        </p:txBody>
      </p:sp>
    </p:spTree>
    <p:extLst>
      <p:ext uri="{BB962C8B-B14F-4D97-AF65-F5344CB8AC3E}">
        <p14:creationId xmlns:p14="http://schemas.microsoft.com/office/powerpoint/2010/main" val="19166887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rtlCol="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672389286"/>
      </p:ext>
    </p:extLst>
  </p:cSld>
  <p:clrMapOvr>
    <a:overrideClrMapping bg1="dk1" tx1="lt1" bg2="dk2" tx2="lt2" accent1="accent1" accent2="accent2" accent3="accent3" accent4="accent4" accent5="accent5" accent6="accent6" hlink="hlink" folHlink="folHlink"/>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Tree>
    <p:extLst>
      <p:ext uri="{BB962C8B-B14F-4D97-AF65-F5344CB8AC3E}">
        <p14:creationId xmlns:p14="http://schemas.microsoft.com/office/powerpoint/2010/main" val="1845617572"/>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6818313" y="6356350"/>
            <a:ext cx="2133600" cy="365125"/>
          </a:xfrm>
          <a:prstGeom prst="rect">
            <a:avLst/>
          </a:prstGeom>
        </p:spPr>
        <p:txBody>
          <a:bodyPr/>
          <a:lstStyle>
            <a:lvl1pPr>
              <a:defRPr/>
            </a:lvl1pPr>
          </a:lstStyle>
          <a:p>
            <a:pPr>
              <a:defRPr/>
            </a:pPr>
            <a:fld id="{1CBC4881-E558-9C49-9B11-BF7539B01F9E}" type="slidenum">
              <a:rPr lang="en-US"/>
              <a:pPr>
                <a:defRPr/>
              </a:pPr>
              <a:t>‹#›</a:t>
            </a:fld>
            <a:endParaRPr lang="en-US"/>
          </a:p>
        </p:txBody>
      </p:sp>
    </p:spTree>
    <p:extLst>
      <p:ext uri="{BB962C8B-B14F-4D97-AF65-F5344CB8AC3E}">
        <p14:creationId xmlns:p14="http://schemas.microsoft.com/office/powerpoint/2010/main" val="21436896"/>
      </p:ext>
    </p:extLst>
  </p:cSld>
  <p:clrMapOvr>
    <a:masterClrMapping/>
  </p:clrMapOvr>
  <p:transition xmlns:p14="http://schemas.microsoft.com/office/powerpoint/2010/mai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460273332"/>
      </p:ext>
    </p:extLst>
  </p:cSld>
  <p:clrMapOvr>
    <a:masterClrMapping/>
  </p:clrMapOvr>
  <p:transition xmlns:p14="http://schemas.microsoft.com/office/powerpoint/2010/mai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79757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2937263244"/>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rtlCol="0">
            <a:normAutofit/>
          </a:bodyPr>
          <a:lstStyle>
            <a:lvl1pPr>
              <a:buNone/>
              <a:defRPr/>
            </a:lvl1pPr>
          </a:lstStyle>
          <a:p>
            <a:pPr lvl="0"/>
            <a:r>
              <a:rPr lang="en-US" noProof="0" smtClean="0"/>
              <a:t>Click icon to add picture</a:t>
            </a:r>
            <a:endParaRPr noProof="0"/>
          </a:p>
        </p:txBody>
      </p:sp>
      <p:sp>
        <p:nvSpPr>
          <p:cNvPr id="5" name="Date Placeholder 3"/>
          <p:cNvSpPr>
            <a:spLocks noGrp="1"/>
          </p:cNvSpPr>
          <p:nvPr>
            <p:ph type="dt" sz="half" idx="14"/>
          </p:nvPr>
        </p:nvSpPr>
        <p:spPr>
          <a:xfrm>
            <a:off x="196850" y="5754688"/>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6D6452"/>
                </a:solidFill>
                <a:effectLst>
                  <a:outerShdw blurRad="38100" dist="38100" dir="2700000" algn="tl">
                    <a:srgbClr val="000000"/>
                  </a:outerShdw>
                </a:effectLst>
              </a:defRPr>
            </a:lvl1pPr>
          </a:lstStyle>
          <a:p>
            <a:pPr>
              <a:defRPr/>
            </a:pPr>
            <a:endParaRPr lang="en-US"/>
          </a:p>
        </p:txBody>
      </p:sp>
    </p:spTree>
    <p:extLst>
      <p:ext uri="{BB962C8B-B14F-4D97-AF65-F5344CB8AC3E}">
        <p14:creationId xmlns:p14="http://schemas.microsoft.com/office/powerpoint/2010/main" val="37897222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58928589"/>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766122738"/>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03238" y="2352675"/>
            <a:ext cx="3840162"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05363" y="2352675"/>
            <a:ext cx="3840162"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610049259"/>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902384663"/>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942058"/>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8268315"/>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8475" y="93663"/>
            <a:ext cx="814705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98475" y="1762125"/>
            <a:ext cx="814705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21"/>
          <p:cNvSpPr>
            <a:spLocks noChangeArrowheads="1"/>
          </p:cNvSpPr>
          <p:nvPr userDrawn="1"/>
        </p:nvSpPr>
        <p:spPr bwMode="auto">
          <a:xfrm>
            <a:off x="5528205" y="6418264"/>
            <a:ext cx="3006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400" dirty="0"/>
              <a:t>© copyright 2011 </a:t>
            </a:r>
            <a:r>
              <a:rPr lang="en-US" sz="1400" dirty="0" err="1"/>
              <a:t>oberti</a:t>
            </a:r>
            <a:r>
              <a:rPr lang="en-US" sz="1400" dirty="0"/>
              <a:t> </a:t>
            </a:r>
            <a:r>
              <a:rPr lang="en-US" sz="1400" dirty="0" err="1"/>
              <a:t>sullivan</a:t>
            </a:r>
            <a:r>
              <a:rPr lang="en-US" sz="1400" dirty="0"/>
              <a:t> </a:t>
            </a:r>
            <a:r>
              <a:rPr lang="en-US" sz="1400" dirty="0" err="1"/>
              <a:t>llp</a:t>
            </a:r>
            <a:endParaRPr lang="en-US" sz="1400" dirty="0"/>
          </a:p>
        </p:txBody>
      </p:sp>
      <p:pic>
        <p:nvPicPr>
          <p:cNvPr id="7" name="Picture 3" descr="OS-Logo.gif"/>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585199" y="6357877"/>
            <a:ext cx="389996" cy="43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6" r:id="rId1"/>
    <p:sldLayoutId id="2147483878" r:id="rId2"/>
    <p:sldLayoutId id="2147483887" r:id="rId3"/>
    <p:sldLayoutId id="2147483888" r:id="rId4"/>
    <p:sldLayoutId id="2147483879" r:id="rId5"/>
    <p:sldLayoutId id="2147483889" r:id="rId6"/>
    <p:sldLayoutId id="2147483880" r:id="rId7"/>
    <p:sldLayoutId id="2147483881" r:id="rId8"/>
    <p:sldLayoutId id="2147483882" r:id="rId9"/>
    <p:sldLayoutId id="2147483883" r:id="rId10"/>
    <p:sldLayoutId id="2147483884" r:id="rId11"/>
    <p:sldLayoutId id="2147483885" r:id="rId12"/>
    <p:sldLayoutId id="2147483890" r:id="rId13"/>
  </p:sldLayoutIdLst>
  <p:transition xmlns:p14="http://schemas.microsoft.com/office/powerpoint/2010/main">
    <p:fade thruBlk="1"/>
  </p:transition>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50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5000">
          <a:solidFill>
            <a:schemeClr val="tx1"/>
          </a:solidFill>
          <a:latin typeface="Book Antiqua" charset="0"/>
          <a:ea typeface="ＭＳ Ｐゴシック" charset="-128"/>
          <a:cs typeface="ＭＳ Ｐゴシック" charset="-128"/>
        </a:defRPr>
      </a:lvl2pPr>
      <a:lvl3pPr algn="ctr" rtl="0" eaLnBrk="0" fontAlgn="base" hangingPunct="0">
        <a:spcBef>
          <a:spcPct val="0"/>
        </a:spcBef>
        <a:spcAft>
          <a:spcPct val="0"/>
        </a:spcAft>
        <a:defRPr sz="5000">
          <a:solidFill>
            <a:schemeClr val="tx1"/>
          </a:solidFill>
          <a:latin typeface="Book Antiqua" charset="0"/>
          <a:ea typeface="ＭＳ Ｐゴシック" charset="-128"/>
          <a:cs typeface="ＭＳ Ｐゴシック" charset="-128"/>
        </a:defRPr>
      </a:lvl3pPr>
      <a:lvl4pPr algn="ctr" rtl="0" eaLnBrk="0" fontAlgn="base" hangingPunct="0">
        <a:spcBef>
          <a:spcPct val="0"/>
        </a:spcBef>
        <a:spcAft>
          <a:spcPct val="0"/>
        </a:spcAft>
        <a:defRPr sz="5000">
          <a:solidFill>
            <a:schemeClr val="tx1"/>
          </a:solidFill>
          <a:latin typeface="Book Antiqua" charset="0"/>
          <a:ea typeface="ＭＳ Ｐゴシック" charset="-128"/>
          <a:cs typeface="ＭＳ Ｐゴシック" charset="-128"/>
        </a:defRPr>
      </a:lvl4pPr>
      <a:lvl5pPr algn="ctr" rtl="0" eaLnBrk="0" fontAlgn="base" hangingPunct="0">
        <a:spcBef>
          <a:spcPct val="0"/>
        </a:spcBef>
        <a:spcAft>
          <a:spcPct val="0"/>
        </a:spcAft>
        <a:defRPr sz="5000">
          <a:solidFill>
            <a:schemeClr val="tx1"/>
          </a:solidFill>
          <a:latin typeface="Book Antiqua" charset="0"/>
          <a:ea typeface="ＭＳ Ｐゴシック" charset="-128"/>
          <a:cs typeface="ＭＳ Ｐゴシック" charset="-128"/>
        </a:defRPr>
      </a:lvl5pPr>
      <a:lvl6pPr marL="457200" algn="ctr" rtl="0" fontAlgn="base">
        <a:spcBef>
          <a:spcPct val="0"/>
        </a:spcBef>
        <a:spcAft>
          <a:spcPct val="0"/>
        </a:spcAft>
        <a:defRPr sz="5000">
          <a:solidFill>
            <a:schemeClr val="tx1"/>
          </a:solidFill>
          <a:latin typeface="Book Antiqua" charset="0"/>
          <a:ea typeface="ＭＳ Ｐゴシック" charset="-128"/>
          <a:cs typeface="ＭＳ Ｐゴシック" charset="-128"/>
        </a:defRPr>
      </a:lvl6pPr>
      <a:lvl7pPr marL="914400" algn="ctr" rtl="0" fontAlgn="base">
        <a:spcBef>
          <a:spcPct val="0"/>
        </a:spcBef>
        <a:spcAft>
          <a:spcPct val="0"/>
        </a:spcAft>
        <a:defRPr sz="5000">
          <a:solidFill>
            <a:schemeClr val="tx1"/>
          </a:solidFill>
          <a:latin typeface="Book Antiqua" charset="0"/>
          <a:ea typeface="ＭＳ Ｐゴシック" charset="-128"/>
          <a:cs typeface="ＭＳ Ｐゴシック" charset="-128"/>
        </a:defRPr>
      </a:lvl7pPr>
      <a:lvl8pPr marL="1371600" algn="ctr" rtl="0" fontAlgn="base">
        <a:spcBef>
          <a:spcPct val="0"/>
        </a:spcBef>
        <a:spcAft>
          <a:spcPct val="0"/>
        </a:spcAft>
        <a:defRPr sz="5000">
          <a:solidFill>
            <a:schemeClr val="tx1"/>
          </a:solidFill>
          <a:latin typeface="Book Antiqua" charset="0"/>
          <a:ea typeface="ＭＳ Ｐゴシック" charset="-128"/>
          <a:cs typeface="ＭＳ Ｐゴシック" charset="-128"/>
        </a:defRPr>
      </a:lvl8pPr>
      <a:lvl9pPr marL="1828800" algn="ctr" rtl="0" fontAlgn="base">
        <a:spcBef>
          <a:spcPct val="0"/>
        </a:spcBef>
        <a:spcAft>
          <a:spcPct val="0"/>
        </a:spcAft>
        <a:defRPr sz="5000">
          <a:solidFill>
            <a:schemeClr val="tx1"/>
          </a:solidFill>
          <a:latin typeface="Book Antiqua" charset="0"/>
          <a:ea typeface="ＭＳ Ｐゴシック" charset="-128"/>
          <a:cs typeface="ＭＳ Ｐゴシック" charset="-128"/>
        </a:defRPr>
      </a:lvl9pPr>
    </p:titleStyle>
    <p:bodyStyle>
      <a:lvl1pPr marL="457200" indent="-457200" algn="l" rtl="0" eaLnBrk="0" fontAlgn="base" hangingPunct="0">
        <a:spcBef>
          <a:spcPts val="2000"/>
        </a:spcBef>
        <a:spcAft>
          <a:spcPct val="0"/>
        </a:spcAft>
        <a:buClr>
          <a:srgbClr val="6D6452"/>
        </a:buClr>
        <a:buSzPct val="75000"/>
        <a:buFont typeface="Wingdings 2" charset="0"/>
        <a:buChar char=""/>
        <a:defRPr sz="2200" kern="1200">
          <a:solidFill>
            <a:srgbClr val="6D6452"/>
          </a:solidFill>
          <a:latin typeface="+mn-lt"/>
          <a:ea typeface="ＭＳ Ｐゴシック" charset="-128"/>
          <a:cs typeface="ＭＳ Ｐゴシック" charset="-128"/>
        </a:defRPr>
      </a:lvl1pPr>
      <a:lvl2pPr marL="914400" indent="-457200" algn="l" rtl="0" eaLnBrk="0" fontAlgn="base" hangingPunct="0">
        <a:spcBef>
          <a:spcPts val="600"/>
        </a:spcBef>
        <a:spcAft>
          <a:spcPct val="0"/>
        </a:spcAft>
        <a:buClr>
          <a:srgbClr val="A49A85"/>
        </a:buClr>
        <a:buSzPct val="75000"/>
        <a:buFont typeface="Wingdings 2" charset="0"/>
        <a:buChar char=""/>
        <a:defRPr sz="2000" kern="1200">
          <a:solidFill>
            <a:srgbClr val="6D6452"/>
          </a:solidFill>
          <a:latin typeface="+mn-lt"/>
          <a:ea typeface="ＭＳ Ｐゴシック" charset="-128"/>
          <a:cs typeface="+mn-cs"/>
        </a:defRPr>
      </a:lvl2pPr>
      <a:lvl3pPr marL="13716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3pPr>
      <a:lvl4pPr marL="1828800" indent="-457200" algn="l" rtl="0" eaLnBrk="0" fontAlgn="base" hangingPunct="0">
        <a:spcBef>
          <a:spcPts val="600"/>
        </a:spcBef>
        <a:spcAft>
          <a:spcPct val="0"/>
        </a:spcAft>
        <a:buClr>
          <a:srgbClr val="A49A85"/>
        </a:buClr>
        <a:buSzPct val="75000"/>
        <a:buFont typeface="Wingdings 2" charset="0"/>
        <a:buChar char=""/>
        <a:defRPr kern="1200">
          <a:solidFill>
            <a:srgbClr val="6D6452"/>
          </a:solidFill>
          <a:latin typeface="+mn-lt"/>
          <a:ea typeface="ＭＳ Ｐゴシック" charset="-128"/>
          <a:cs typeface="+mn-cs"/>
        </a:defRPr>
      </a:lvl4pPr>
      <a:lvl5pPr marL="22860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6"/>
          <p:cNvSpPr>
            <a:spLocks noGrp="1" noChangeArrowheads="1"/>
          </p:cNvSpPr>
          <p:nvPr>
            <p:ph type="subTitle" idx="1"/>
          </p:nvPr>
        </p:nvSpPr>
        <p:spPr>
          <a:xfrm>
            <a:off x="287867" y="4351867"/>
            <a:ext cx="3335868" cy="1905000"/>
          </a:xfrm>
          <a:ln>
            <a:miter lim="800000"/>
            <a:headEnd/>
            <a:tailEnd/>
          </a:ln>
          <a:extLst/>
        </p:spPr>
        <p:txBody>
          <a:bodyPr>
            <a:normAutofit lnSpcReduction="10000"/>
          </a:bodyPr>
          <a:lstStyle/>
          <a:p>
            <a:pPr algn="l" fontAlgn="auto">
              <a:lnSpc>
                <a:spcPct val="90000"/>
              </a:lnSpc>
              <a:spcAft>
                <a:spcPts val="0"/>
              </a:spcAft>
              <a:defRPr/>
            </a:pPr>
            <a:r>
              <a:rPr lang="en-US" sz="1400" dirty="0" smtClean="0"/>
              <a:t>Mark </a:t>
            </a:r>
            <a:r>
              <a:rPr lang="en-US" sz="1400" dirty="0"/>
              <a:t>Oberti</a:t>
            </a:r>
          </a:p>
          <a:p>
            <a:pPr algn="l" fontAlgn="auto">
              <a:lnSpc>
                <a:spcPct val="90000"/>
              </a:lnSpc>
              <a:spcAft>
                <a:spcPts val="0"/>
              </a:spcAft>
              <a:defRPr/>
            </a:pPr>
            <a:r>
              <a:rPr lang="en-US" sz="1400" dirty="0"/>
              <a:t>Oberti Sullivan LLP</a:t>
            </a:r>
          </a:p>
          <a:p>
            <a:pPr algn="l" fontAlgn="auto">
              <a:lnSpc>
                <a:spcPct val="90000"/>
              </a:lnSpc>
              <a:spcAft>
                <a:spcPts val="0"/>
              </a:spcAft>
              <a:defRPr/>
            </a:pPr>
            <a:r>
              <a:rPr lang="en-US" sz="1400" dirty="0"/>
              <a:t>723 Main Street, Suite 340</a:t>
            </a:r>
          </a:p>
          <a:p>
            <a:pPr algn="l" fontAlgn="auto">
              <a:lnSpc>
                <a:spcPct val="90000"/>
              </a:lnSpc>
              <a:spcAft>
                <a:spcPts val="0"/>
              </a:spcAft>
              <a:defRPr/>
            </a:pPr>
            <a:r>
              <a:rPr lang="en-US" sz="1400" dirty="0" smtClean="0"/>
              <a:t>Houston, Texas  77002</a:t>
            </a:r>
          </a:p>
          <a:p>
            <a:pPr algn="l" fontAlgn="auto">
              <a:lnSpc>
                <a:spcPct val="90000"/>
              </a:lnSpc>
              <a:spcAft>
                <a:spcPts val="0"/>
              </a:spcAft>
              <a:defRPr/>
            </a:pPr>
            <a:r>
              <a:rPr lang="en-US" sz="1400" dirty="0" smtClean="0"/>
              <a:t>(</a:t>
            </a:r>
            <a:r>
              <a:rPr lang="en-US" sz="1400" dirty="0"/>
              <a:t>713) 401-</a:t>
            </a:r>
            <a:r>
              <a:rPr lang="en-US" sz="1400" dirty="0" smtClean="0"/>
              <a:t>3556</a:t>
            </a:r>
          </a:p>
          <a:p>
            <a:pPr algn="l" fontAlgn="auto">
              <a:lnSpc>
                <a:spcPct val="90000"/>
              </a:lnSpc>
              <a:spcAft>
                <a:spcPts val="0"/>
              </a:spcAft>
              <a:defRPr/>
            </a:pPr>
            <a:r>
              <a:rPr lang="en-US" sz="1400" dirty="0" err="1" smtClean="0"/>
              <a:t>mark@osattorneys.com</a:t>
            </a:r>
            <a:endParaRPr lang="en-US" sz="1400" dirty="0" smtClean="0"/>
          </a:p>
          <a:p>
            <a:pPr algn="l" fontAlgn="auto">
              <a:lnSpc>
                <a:spcPct val="90000"/>
              </a:lnSpc>
              <a:spcAft>
                <a:spcPts val="0"/>
              </a:spcAft>
              <a:defRPr/>
            </a:pPr>
            <a:endParaRPr lang="en-US" sz="1400" dirty="0" smtClean="0"/>
          </a:p>
          <a:p>
            <a:pPr algn="l" fontAlgn="auto">
              <a:lnSpc>
                <a:spcPct val="90000"/>
              </a:lnSpc>
              <a:spcAft>
                <a:spcPts val="0"/>
              </a:spcAft>
              <a:defRPr/>
            </a:pPr>
            <a:r>
              <a:rPr lang="en-US" sz="1400" dirty="0" smtClean="0"/>
              <a:t>Board Certified – Labor and Employment Law – Texas Board of Legal Specialization</a:t>
            </a:r>
            <a:endParaRPr lang="en-US" sz="1400" dirty="0"/>
          </a:p>
        </p:txBody>
      </p:sp>
      <p:pic>
        <p:nvPicPr>
          <p:cNvPr id="17411" name="Picture 3" descr="OS-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0733" y="4673601"/>
            <a:ext cx="1151996" cy="127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75" y="2493963"/>
            <a:ext cx="1873250" cy="153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38" y="2514601"/>
            <a:ext cx="948795" cy="15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2950" y="2524126"/>
            <a:ext cx="1327150" cy="148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8"/>
          <p:cNvSpPr txBox="1">
            <a:spLocks noChangeArrowheads="1"/>
          </p:cNvSpPr>
          <p:nvPr/>
        </p:nvSpPr>
        <p:spPr bwMode="auto">
          <a:xfrm>
            <a:off x="3713408" y="1431396"/>
            <a:ext cx="1657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smtClean="0">
                <a:solidFill>
                  <a:schemeClr val="bg1"/>
                </a:solidFill>
                <a:latin typeface="Book Antiqua" charset="0"/>
              </a:rPr>
              <a:t>June 15, </a:t>
            </a:r>
            <a:r>
              <a:rPr lang="en-US" sz="2000" dirty="0" smtClean="0">
                <a:solidFill>
                  <a:schemeClr val="bg1"/>
                </a:solidFill>
                <a:latin typeface="Book Antiqua" charset="0"/>
              </a:rPr>
              <a:t>2011</a:t>
            </a:r>
            <a:endParaRPr lang="en-US" sz="2000" dirty="0">
              <a:solidFill>
                <a:schemeClr val="bg1"/>
              </a:solidFill>
              <a:latin typeface="Book Antiqua" charset="0"/>
            </a:endParaRPr>
          </a:p>
        </p:txBody>
      </p:sp>
      <p:sp>
        <p:nvSpPr>
          <p:cNvPr id="2" name="TextBox 1"/>
          <p:cNvSpPr txBox="1"/>
          <p:nvPr/>
        </p:nvSpPr>
        <p:spPr>
          <a:xfrm>
            <a:off x="1312331" y="254000"/>
            <a:ext cx="6527801" cy="830997"/>
          </a:xfrm>
          <a:prstGeom prst="rect">
            <a:avLst/>
          </a:prstGeom>
          <a:noFill/>
        </p:spPr>
        <p:txBody>
          <a:bodyPr wrap="square" rtlCol="0">
            <a:spAutoFit/>
          </a:bodyPr>
          <a:lstStyle/>
          <a:p>
            <a:pPr algn="ctr"/>
            <a:r>
              <a:rPr lang="en-US" dirty="0" smtClean="0">
                <a:solidFill>
                  <a:schemeClr val="bg1"/>
                </a:solidFill>
              </a:rPr>
              <a:t>Maintaining an ADA Compliant Workforce In Light of the New Regulations</a:t>
            </a:r>
            <a:r>
              <a:rPr lang="en-US" dirty="0" smtClean="0"/>
              <a:t> </a:t>
            </a:r>
            <a:endParaRPr lang="en-US" dirty="0"/>
          </a:p>
        </p:txBody>
      </p:sp>
      <p:sp>
        <p:nvSpPr>
          <p:cNvPr id="15" name="Rectangle 36"/>
          <p:cNvSpPr txBox="1">
            <a:spLocks noChangeArrowheads="1"/>
          </p:cNvSpPr>
          <p:nvPr/>
        </p:nvSpPr>
        <p:spPr bwMode="auto">
          <a:xfrm>
            <a:off x="5554133" y="4343400"/>
            <a:ext cx="3335868" cy="1905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rmAutofit lnSpcReduction="10000"/>
            <a:scene3d>
              <a:camera prst="orthographicFront"/>
              <a:lightRig rig="threePt" dir="t"/>
            </a:scene3d>
            <a:sp3d extrusionH="57150">
              <a:bevelT w="38100" h="38100" prst="relaxedInset"/>
              <a:bevelB w="38100" h="38100" prst="relaxedInset"/>
            </a:sp3d>
          </a:bodyPr>
          <a:lstStyle>
            <a:lvl1pPr marL="0" indent="0" algn="ctr" defTabSz="914400" rtl="0" eaLnBrk="1" fontAlgn="base" latinLnBrk="0" hangingPunct="1">
              <a:spcBef>
                <a:spcPts val="0"/>
              </a:spcBef>
              <a:spcAft>
                <a:spcPct val="0"/>
              </a:spcAft>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rtl="0" eaLnBrk="0" fontAlgn="base" hangingPunct="0">
              <a:spcBef>
                <a:spcPts val="600"/>
              </a:spcBef>
              <a:spcAft>
                <a:spcPct val="0"/>
              </a:spcAft>
              <a:buClr>
                <a:srgbClr val="A49A85"/>
              </a:buClr>
              <a:buSzPct val="75000"/>
              <a:buFont typeface="Wingdings 2" charset="0"/>
              <a:buNone/>
              <a:defRPr sz="2000" kern="1200">
                <a:solidFill>
                  <a:schemeClr val="tx1">
                    <a:tint val="75000"/>
                  </a:schemeClr>
                </a:solidFill>
                <a:latin typeface="+mn-lt"/>
                <a:ea typeface="ＭＳ Ｐゴシック" charset="-128"/>
                <a:cs typeface="+mn-cs"/>
              </a:defRPr>
            </a:lvl2pPr>
            <a:lvl3pPr marL="914400" indent="0" algn="ctr" rtl="0" eaLnBrk="0" fontAlgn="base" hangingPunct="0">
              <a:spcBef>
                <a:spcPts val="600"/>
              </a:spcBef>
              <a:spcAft>
                <a:spcPct val="0"/>
              </a:spcAft>
              <a:buClr>
                <a:srgbClr val="6D6452"/>
              </a:buClr>
              <a:buSzPct val="75000"/>
              <a:buFont typeface="Wingdings 2" charset="0"/>
              <a:buNone/>
              <a:defRPr kern="1200">
                <a:solidFill>
                  <a:schemeClr val="tx1">
                    <a:tint val="75000"/>
                  </a:schemeClr>
                </a:solidFill>
                <a:latin typeface="+mn-lt"/>
                <a:ea typeface="ＭＳ Ｐゴシック" charset="-128"/>
                <a:cs typeface="+mn-cs"/>
              </a:defRPr>
            </a:lvl3pPr>
            <a:lvl4pPr marL="1371600" indent="0" algn="ctr" rtl="0" eaLnBrk="0" fontAlgn="base" hangingPunct="0">
              <a:spcBef>
                <a:spcPts val="600"/>
              </a:spcBef>
              <a:spcAft>
                <a:spcPct val="0"/>
              </a:spcAft>
              <a:buClr>
                <a:srgbClr val="A49A85"/>
              </a:buClr>
              <a:buSzPct val="75000"/>
              <a:buFont typeface="Wingdings 2" charset="0"/>
              <a:buNone/>
              <a:defRPr kern="1200">
                <a:solidFill>
                  <a:schemeClr val="tx1">
                    <a:tint val="75000"/>
                  </a:schemeClr>
                </a:solidFill>
                <a:latin typeface="+mn-lt"/>
                <a:ea typeface="ＭＳ Ｐゴシック" charset="-128"/>
                <a:cs typeface="+mn-cs"/>
              </a:defRPr>
            </a:lvl4pPr>
            <a:lvl5pPr marL="1828800" indent="0" algn="ctr" rtl="0" eaLnBrk="0" fontAlgn="base" hangingPunct="0">
              <a:spcBef>
                <a:spcPts val="600"/>
              </a:spcBef>
              <a:spcAft>
                <a:spcPct val="0"/>
              </a:spcAft>
              <a:buClr>
                <a:srgbClr val="6D6452"/>
              </a:buClr>
              <a:buSzPct val="75000"/>
              <a:buFont typeface="Wingdings 2" charset="0"/>
              <a:buNone/>
              <a:defRPr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lnSpc>
                <a:spcPct val="90000"/>
              </a:lnSpc>
              <a:spcAft>
                <a:spcPts val="0"/>
              </a:spcAft>
              <a:defRPr/>
            </a:pPr>
            <a:r>
              <a:rPr lang="en-US" sz="1400" dirty="0" smtClean="0"/>
              <a:t>Ed Sullivan</a:t>
            </a:r>
          </a:p>
          <a:p>
            <a:pPr algn="l" fontAlgn="auto">
              <a:lnSpc>
                <a:spcPct val="90000"/>
              </a:lnSpc>
              <a:spcAft>
                <a:spcPts val="0"/>
              </a:spcAft>
              <a:defRPr/>
            </a:pPr>
            <a:r>
              <a:rPr lang="en-US" sz="1400" dirty="0" smtClean="0"/>
              <a:t>Oberti Sullivan LLP</a:t>
            </a:r>
          </a:p>
          <a:p>
            <a:pPr algn="l" fontAlgn="auto">
              <a:lnSpc>
                <a:spcPct val="90000"/>
              </a:lnSpc>
              <a:spcAft>
                <a:spcPts val="0"/>
              </a:spcAft>
              <a:defRPr/>
            </a:pPr>
            <a:r>
              <a:rPr lang="en-US" sz="1400" dirty="0" smtClean="0"/>
              <a:t>723 Main Street, Suite 340</a:t>
            </a:r>
          </a:p>
          <a:p>
            <a:pPr algn="l" fontAlgn="auto">
              <a:lnSpc>
                <a:spcPct val="90000"/>
              </a:lnSpc>
              <a:spcAft>
                <a:spcPts val="0"/>
              </a:spcAft>
              <a:defRPr/>
            </a:pPr>
            <a:r>
              <a:rPr lang="en-US" sz="1400" dirty="0" smtClean="0"/>
              <a:t>Houston, Texas  77002</a:t>
            </a:r>
          </a:p>
          <a:p>
            <a:pPr algn="l" fontAlgn="auto">
              <a:lnSpc>
                <a:spcPct val="90000"/>
              </a:lnSpc>
              <a:spcAft>
                <a:spcPts val="0"/>
              </a:spcAft>
              <a:defRPr/>
            </a:pPr>
            <a:r>
              <a:rPr lang="en-US" sz="1400" dirty="0" smtClean="0"/>
              <a:t>(713) 401-3557</a:t>
            </a:r>
          </a:p>
          <a:p>
            <a:pPr algn="l" fontAlgn="auto">
              <a:lnSpc>
                <a:spcPct val="90000"/>
              </a:lnSpc>
              <a:spcAft>
                <a:spcPts val="0"/>
              </a:spcAft>
              <a:defRPr/>
            </a:pPr>
            <a:r>
              <a:rPr lang="en-US" sz="1400" dirty="0" err="1" smtClean="0"/>
              <a:t>ed@osattorneys.com</a:t>
            </a:r>
            <a:endParaRPr lang="en-US" sz="1400" dirty="0" smtClean="0"/>
          </a:p>
          <a:p>
            <a:pPr algn="l" fontAlgn="auto">
              <a:lnSpc>
                <a:spcPct val="90000"/>
              </a:lnSpc>
              <a:spcAft>
                <a:spcPts val="0"/>
              </a:spcAft>
              <a:defRPr/>
            </a:pPr>
            <a:endParaRPr lang="en-US" sz="1400" dirty="0" smtClean="0"/>
          </a:p>
          <a:p>
            <a:pPr algn="l" fontAlgn="auto">
              <a:lnSpc>
                <a:spcPct val="90000"/>
              </a:lnSpc>
              <a:spcAft>
                <a:spcPts val="0"/>
              </a:spcAft>
              <a:defRPr/>
            </a:pPr>
            <a:r>
              <a:rPr lang="en-US" sz="1400" dirty="0" smtClean="0"/>
              <a:t>Board Certified – Labor and Employment Law – Texas Board of Legal Specialization</a:t>
            </a:r>
            <a:endParaRPr lang="en-US" sz="1400" dirty="0"/>
          </a:p>
        </p:txBody>
      </p:sp>
      <p:pic>
        <p:nvPicPr>
          <p:cNvPr id="17" name="Picture 3" descr="OS-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5199" y="6357877"/>
            <a:ext cx="389996" cy="43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4.  To What Extent Are Temporary Or Episodic Impairments Considered Disabilities?</a:t>
            </a:r>
            <a:endParaRPr lang="en-US" sz="2800" dirty="0"/>
          </a:p>
        </p:txBody>
      </p:sp>
      <p:sp>
        <p:nvSpPr>
          <p:cNvPr id="3" name="Content Placeholder 2"/>
          <p:cNvSpPr>
            <a:spLocks noGrp="1"/>
          </p:cNvSpPr>
          <p:nvPr>
            <p:ph idx="1"/>
          </p:nvPr>
        </p:nvSpPr>
        <p:spPr>
          <a:xfrm>
            <a:off x="498475" y="1762125"/>
            <a:ext cx="5639858" cy="4706408"/>
          </a:xfrm>
        </p:spPr>
        <p:txBody>
          <a:bodyPr/>
          <a:lstStyle/>
          <a:p>
            <a:r>
              <a:rPr lang="en-US" sz="1600" dirty="0" smtClean="0"/>
              <a:t>In a shocker, the </a:t>
            </a:r>
            <a:r>
              <a:rPr lang="en-US" sz="1600" dirty="0"/>
              <a:t>final regulations </a:t>
            </a:r>
            <a:r>
              <a:rPr lang="en-US" sz="1600" dirty="0" smtClean="0"/>
              <a:t>reject the long</a:t>
            </a:r>
            <a:r>
              <a:rPr lang="en-US" sz="1600" dirty="0"/>
              <a:t>-held view that temporary impairments are not substantially </a:t>
            </a:r>
            <a:r>
              <a:rPr lang="en-US" sz="1600" dirty="0" smtClean="0"/>
              <a:t>limiting</a:t>
            </a:r>
          </a:p>
          <a:p>
            <a:r>
              <a:rPr lang="en-US" sz="1600" dirty="0" smtClean="0"/>
              <a:t>The </a:t>
            </a:r>
            <a:r>
              <a:rPr lang="en-US" sz="1600" dirty="0"/>
              <a:t>final </a:t>
            </a:r>
            <a:r>
              <a:rPr lang="en-US" sz="1600" dirty="0" smtClean="0"/>
              <a:t>regulations  ambiguously </a:t>
            </a:r>
            <a:r>
              <a:rPr lang="en-US" sz="1600" dirty="0"/>
              <a:t>state that “an impairment lasting or expected to last fewer than six months </a:t>
            </a:r>
            <a:r>
              <a:rPr lang="en-US" sz="1600" i="1" dirty="0"/>
              <a:t>can </a:t>
            </a:r>
            <a:r>
              <a:rPr lang="en-US" sz="1600" dirty="0" smtClean="0"/>
              <a:t>be substantially </a:t>
            </a:r>
            <a:r>
              <a:rPr lang="en-US" sz="1600" dirty="0"/>
              <a:t>limiting.</a:t>
            </a:r>
            <a:r>
              <a:rPr lang="en-US" sz="1600" dirty="0" smtClean="0"/>
              <a:t>”</a:t>
            </a:r>
          </a:p>
          <a:p>
            <a:r>
              <a:rPr lang="en-US" sz="1600" dirty="0"/>
              <a:t>In the </a:t>
            </a:r>
            <a:r>
              <a:rPr lang="en-US" sz="1600" u="sng" dirty="0"/>
              <a:t>proposed</a:t>
            </a:r>
            <a:r>
              <a:rPr lang="en-US" sz="1600" dirty="0"/>
              <a:t> rules, the EEOC identified a category of temporary non-chronic impairments that usually would not be considered a disability—for example, the common cold, seasonal influenza, a sprained joint, minor and non-chronic gastrointestinal disorders, a broken bone expected to heal completely, appendicitis and seasonal allergies</a:t>
            </a:r>
            <a:r>
              <a:rPr lang="en-US" sz="1600" dirty="0" smtClean="0"/>
              <a:t>.</a:t>
            </a:r>
          </a:p>
          <a:p>
            <a:r>
              <a:rPr lang="en-US" sz="1600" dirty="0"/>
              <a:t>The EEOC </a:t>
            </a:r>
            <a:r>
              <a:rPr lang="en-US" sz="1600" u="sng" dirty="0"/>
              <a:t>deleted</a:t>
            </a:r>
            <a:r>
              <a:rPr lang="en-US" sz="1600" dirty="0"/>
              <a:t> this category in the </a:t>
            </a:r>
            <a:r>
              <a:rPr lang="en-US" sz="1600" u="sng" dirty="0"/>
              <a:t>final regulations</a:t>
            </a:r>
          </a:p>
        </p:txBody>
      </p:sp>
      <p:pic>
        <p:nvPicPr>
          <p:cNvPr id="5" name="Picture 4"/>
          <p:cNvPicPr>
            <a:picLocks noChangeAspect="1"/>
          </p:cNvPicPr>
          <p:nvPr/>
        </p:nvPicPr>
        <p:blipFill>
          <a:blip r:embed="rId2"/>
          <a:stretch>
            <a:fillRect/>
          </a:stretch>
        </p:blipFill>
        <p:spPr>
          <a:xfrm>
            <a:off x="6785956" y="2650066"/>
            <a:ext cx="1507143" cy="2264833"/>
          </a:xfrm>
          <a:prstGeom prst="rect">
            <a:avLst/>
          </a:prstGeom>
        </p:spPr>
      </p:pic>
    </p:spTree>
    <p:extLst>
      <p:ext uri="{BB962C8B-B14F-4D97-AF65-F5344CB8AC3E}">
        <p14:creationId xmlns:p14="http://schemas.microsoft.com/office/powerpoint/2010/main" val="1868160637"/>
      </p:ext>
    </p:extLst>
  </p:cSld>
  <p:clrMapOvr>
    <a:masterClrMapping/>
  </p:clrMapOvr>
  <p:transition xmlns:p14="http://schemas.microsoft.com/office/powerpoint/2010/mai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03730"/>
            <a:ext cx="8147050" cy="1049337"/>
          </a:xfrm>
        </p:spPr>
        <p:txBody>
          <a:bodyPr/>
          <a:lstStyle/>
          <a:p>
            <a:r>
              <a:rPr lang="en-US" sz="2800" dirty="0"/>
              <a:t>4.  To What Extent Are Temporary Or Episodic Impairments Considered Disabilities?</a:t>
            </a:r>
          </a:p>
        </p:txBody>
      </p:sp>
      <p:sp>
        <p:nvSpPr>
          <p:cNvPr id="3" name="Content Placeholder 2"/>
          <p:cNvSpPr>
            <a:spLocks noGrp="1"/>
          </p:cNvSpPr>
          <p:nvPr>
            <p:ph idx="1"/>
          </p:nvPr>
        </p:nvSpPr>
        <p:spPr>
          <a:xfrm>
            <a:off x="3098799" y="2006600"/>
            <a:ext cx="5546725" cy="3962400"/>
          </a:xfrm>
        </p:spPr>
        <p:txBody>
          <a:bodyPr/>
          <a:lstStyle/>
          <a:p>
            <a:r>
              <a:rPr lang="en-US" sz="1800" dirty="0"/>
              <a:t>The EEOC’s position </a:t>
            </a:r>
            <a:r>
              <a:rPr lang="en-US" sz="1800" dirty="0" smtClean="0"/>
              <a:t>is subject to attack in the courts</a:t>
            </a:r>
            <a:r>
              <a:rPr lang="en-US" sz="1800" dirty="0"/>
              <a:t> </a:t>
            </a:r>
            <a:r>
              <a:rPr lang="en-US" sz="1800" dirty="0" smtClean="0"/>
              <a:t>on the ground that </a:t>
            </a:r>
            <a:r>
              <a:rPr lang="en-US" sz="1800" dirty="0"/>
              <a:t>Congress  </a:t>
            </a:r>
            <a:r>
              <a:rPr lang="en-US" sz="1800" dirty="0" smtClean="0"/>
              <a:t>did not intend </a:t>
            </a:r>
            <a:r>
              <a:rPr lang="en-US" sz="1800" dirty="0"/>
              <a:t>to extend ADA coverage to short-lived impairments. </a:t>
            </a:r>
            <a:endParaRPr lang="en-US" sz="1800" dirty="0" smtClean="0"/>
          </a:p>
          <a:p>
            <a:r>
              <a:rPr lang="en-US" sz="1800" dirty="0" smtClean="0"/>
              <a:t>The final regulations do say that “transitory and minor” impairments that are expected to heal shortly are not considered disabilities. </a:t>
            </a:r>
          </a:p>
          <a:p>
            <a:r>
              <a:rPr lang="en-US" sz="1800" dirty="0" smtClean="0"/>
              <a:t>However</a:t>
            </a:r>
            <a:r>
              <a:rPr lang="en-US" sz="1800" dirty="0"/>
              <a:t>, the regulations make clear that employers </a:t>
            </a:r>
            <a:r>
              <a:rPr lang="en-US" sz="1800" dirty="0" smtClean="0"/>
              <a:t>must consider </a:t>
            </a:r>
            <a:r>
              <a:rPr lang="en-US" sz="1800" dirty="0"/>
              <a:t>all impairments, even short term ones, on a case-by-case </a:t>
            </a:r>
            <a:r>
              <a:rPr lang="en-US" sz="1800" dirty="0" smtClean="0"/>
              <a:t>basis.</a:t>
            </a:r>
            <a:endParaRPr lang="en-US" sz="1800" dirty="0"/>
          </a:p>
        </p:txBody>
      </p:sp>
      <p:pic>
        <p:nvPicPr>
          <p:cNvPr id="5" name="Picture 4"/>
          <p:cNvPicPr>
            <a:picLocks noChangeAspect="1"/>
          </p:cNvPicPr>
          <p:nvPr/>
        </p:nvPicPr>
        <p:blipFill>
          <a:blip r:embed="rId2"/>
          <a:stretch>
            <a:fillRect/>
          </a:stretch>
        </p:blipFill>
        <p:spPr>
          <a:xfrm>
            <a:off x="681567" y="3132667"/>
            <a:ext cx="1916073" cy="1562100"/>
          </a:xfrm>
          <a:prstGeom prst="rect">
            <a:avLst/>
          </a:prstGeom>
        </p:spPr>
      </p:pic>
    </p:spTree>
    <p:extLst>
      <p:ext uri="{BB962C8B-B14F-4D97-AF65-F5344CB8AC3E}">
        <p14:creationId xmlns:p14="http://schemas.microsoft.com/office/powerpoint/2010/main" val="2218861533"/>
      </p:ext>
    </p:extLst>
  </p:cSld>
  <p:clrMapOvr>
    <a:masterClrMapping/>
  </p:clrMapOvr>
  <p:transition xmlns:p14="http://schemas.microsoft.com/office/powerpoint/2010/mai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4.  To </a:t>
            </a:r>
            <a:r>
              <a:rPr lang="en-US" sz="2800" dirty="0"/>
              <a:t>What Extent Are Temporary Or Episodic Impairments Considered Disabilities?</a:t>
            </a:r>
          </a:p>
        </p:txBody>
      </p:sp>
      <p:sp>
        <p:nvSpPr>
          <p:cNvPr id="3" name="Content Placeholder 2"/>
          <p:cNvSpPr>
            <a:spLocks noGrp="1"/>
          </p:cNvSpPr>
          <p:nvPr>
            <p:ph idx="1"/>
          </p:nvPr>
        </p:nvSpPr>
        <p:spPr>
          <a:xfrm>
            <a:off x="2794001" y="1828800"/>
            <a:ext cx="5851524" cy="4297363"/>
          </a:xfrm>
        </p:spPr>
        <p:txBody>
          <a:bodyPr/>
          <a:lstStyle/>
          <a:p>
            <a:r>
              <a:rPr lang="en-US" sz="1600" dirty="0" smtClean="0"/>
              <a:t>An </a:t>
            </a:r>
            <a:r>
              <a:rPr lang="en-US" sz="1600" dirty="0"/>
              <a:t>episodic impairment or impairment in remission is </a:t>
            </a:r>
            <a:r>
              <a:rPr lang="en-US" sz="1600" dirty="0" smtClean="0"/>
              <a:t>a disability </a:t>
            </a:r>
            <a:r>
              <a:rPr lang="en-US" sz="1600" dirty="0"/>
              <a:t>if the impairment would substantially limit a major life activity when </a:t>
            </a:r>
            <a:r>
              <a:rPr lang="en-US" sz="1600" dirty="0" smtClean="0"/>
              <a:t>active</a:t>
            </a:r>
          </a:p>
          <a:p>
            <a:r>
              <a:rPr lang="en-US" sz="1600" dirty="0" smtClean="0"/>
              <a:t>Accordingly, an </a:t>
            </a:r>
            <a:r>
              <a:rPr lang="en-US" sz="1600" dirty="0"/>
              <a:t>individual with a serious chronic condition such as epilepsy or cancer could be considered </a:t>
            </a:r>
            <a:r>
              <a:rPr lang="en-US" sz="1600" dirty="0" smtClean="0"/>
              <a:t>disabled under </a:t>
            </a:r>
            <a:r>
              <a:rPr lang="en-US" sz="1600" dirty="0"/>
              <a:t>the Act even if that person rarely or never experiences symptoms that would impact </a:t>
            </a:r>
            <a:r>
              <a:rPr lang="en-US" sz="1600" dirty="0" smtClean="0"/>
              <a:t>their employment</a:t>
            </a:r>
            <a:r>
              <a:rPr lang="en-US" sz="1600" dirty="0"/>
              <a:t>. </a:t>
            </a:r>
            <a:endParaRPr lang="en-US" sz="1600" dirty="0" smtClean="0"/>
          </a:p>
          <a:p>
            <a:r>
              <a:rPr lang="en-US" sz="1600" dirty="0" smtClean="0"/>
              <a:t>The </a:t>
            </a:r>
            <a:r>
              <a:rPr lang="en-US" sz="1600" dirty="0"/>
              <a:t>regulations provide specific examples of impairments that may be episodic in nature</a:t>
            </a:r>
            <a:r>
              <a:rPr lang="en-US" sz="1600" dirty="0" smtClean="0"/>
              <a:t>, including </a:t>
            </a:r>
            <a:r>
              <a:rPr lang="en-US" sz="1600" dirty="0"/>
              <a:t>epilepsy, cancer, multiple sclerosis, hypertension, diabetes, asthma, major depressive disorder</a:t>
            </a:r>
            <a:r>
              <a:rPr lang="en-US" sz="1600" dirty="0" smtClean="0"/>
              <a:t>, bipolar </a:t>
            </a:r>
            <a:r>
              <a:rPr lang="en-US" sz="1600" dirty="0"/>
              <a:t>disorder and </a:t>
            </a:r>
            <a:r>
              <a:rPr lang="en-US" sz="1600" dirty="0" smtClean="0"/>
              <a:t>schizophrenia</a:t>
            </a:r>
          </a:p>
          <a:p>
            <a:r>
              <a:rPr lang="en-US" sz="1600" dirty="0" smtClean="0"/>
              <a:t>This is challenging for employers – what about asthma, or Parkinson’s, or </a:t>
            </a:r>
            <a:r>
              <a:rPr lang="en-US" sz="1600" dirty="0" err="1" smtClean="0"/>
              <a:t>Alzheimers</a:t>
            </a:r>
            <a:r>
              <a:rPr lang="en-US" sz="1600" dirty="0" smtClean="0"/>
              <a:t>?</a:t>
            </a:r>
            <a:endParaRPr lang="en-US" sz="1600" dirty="0"/>
          </a:p>
        </p:txBody>
      </p:sp>
      <p:pic>
        <p:nvPicPr>
          <p:cNvPr id="5" name="Picture 4"/>
          <p:cNvPicPr>
            <a:picLocks noChangeAspect="1"/>
          </p:cNvPicPr>
          <p:nvPr/>
        </p:nvPicPr>
        <p:blipFill>
          <a:blip r:embed="rId2"/>
          <a:stretch>
            <a:fillRect/>
          </a:stretch>
        </p:blipFill>
        <p:spPr>
          <a:xfrm>
            <a:off x="436034" y="2713567"/>
            <a:ext cx="2061633" cy="2061633"/>
          </a:xfrm>
          <a:prstGeom prst="rect">
            <a:avLst/>
          </a:prstGeom>
        </p:spPr>
      </p:pic>
    </p:spTree>
    <p:extLst>
      <p:ext uri="{BB962C8B-B14F-4D97-AF65-F5344CB8AC3E}">
        <p14:creationId xmlns:p14="http://schemas.microsoft.com/office/powerpoint/2010/main" val="3329474192"/>
      </p:ext>
    </p:extLst>
  </p:cSld>
  <p:clrMapOvr>
    <a:masterClrMapping/>
  </p:clrMapOvr>
  <p:transition xmlns:p14="http://schemas.microsoft.com/office/powerpoint/2010/mai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5.  How </a:t>
            </a:r>
            <a:r>
              <a:rPr lang="en-US" sz="2800" dirty="0"/>
              <a:t>do “mitigating measures” affect the analysis of whether an individual is disabled?</a:t>
            </a:r>
            <a:br>
              <a:rPr lang="en-US" sz="2800" dirty="0"/>
            </a:br>
            <a:endParaRPr lang="en-US" sz="2800" dirty="0"/>
          </a:p>
        </p:txBody>
      </p:sp>
      <p:sp>
        <p:nvSpPr>
          <p:cNvPr id="3" name="Content Placeholder 2"/>
          <p:cNvSpPr>
            <a:spLocks noGrp="1"/>
          </p:cNvSpPr>
          <p:nvPr>
            <p:ph idx="1"/>
          </p:nvPr>
        </p:nvSpPr>
        <p:spPr>
          <a:xfrm>
            <a:off x="498475" y="1762125"/>
            <a:ext cx="4767792" cy="4364038"/>
          </a:xfrm>
        </p:spPr>
        <p:txBody>
          <a:bodyPr/>
          <a:lstStyle/>
          <a:p>
            <a:r>
              <a:rPr lang="en-US" sz="1800" dirty="0"/>
              <a:t>Under the new </a:t>
            </a:r>
            <a:r>
              <a:rPr lang="en-US" sz="1800" dirty="0" smtClean="0"/>
              <a:t>regulations</a:t>
            </a:r>
            <a:r>
              <a:rPr lang="en-US" sz="1800" dirty="0"/>
              <a:t> </a:t>
            </a:r>
            <a:r>
              <a:rPr lang="en-US" sz="1800" dirty="0" smtClean="0"/>
              <a:t>employers </a:t>
            </a:r>
            <a:r>
              <a:rPr lang="en-US" sz="1800" dirty="0"/>
              <a:t>are </a:t>
            </a:r>
            <a:r>
              <a:rPr lang="en-US" sz="1800" dirty="0" smtClean="0"/>
              <a:t>no longer </a:t>
            </a:r>
            <a:r>
              <a:rPr lang="en-US" sz="1800" dirty="0"/>
              <a:t>allowed to consider such measures </a:t>
            </a:r>
            <a:r>
              <a:rPr lang="en-US" sz="1800" dirty="0" smtClean="0"/>
              <a:t>(</a:t>
            </a:r>
            <a:r>
              <a:rPr lang="en-US" sz="1800" dirty="0"/>
              <a:t>one exception:  eyeglasses or contact lenses)</a:t>
            </a:r>
            <a:endParaRPr lang="en-US" sz="1800" dirty="0" smtClean="0"/>
          </a:p>
          <a:p>
            <a:r>
              <a:rPr lang="en-US" sz="1800" dirty="0" smtClean="0"/>
              <a:t>As </a:t>
            </a:r>
            <a:r>
              <a:rPr lang="en-US" sz="1800" dirty="0"/>
              <a:t>a result, employers will be required to analyze </a:t>
            </a:r>
            <a:r>
              <a:rPr lang="en-US" sz="1800" dirty="0" smtClean="0"/>
              <a:t>each individual’s </a:t>
            </a:r>
            <a:r>
              <a:rPr lang="en-US" sz="1800" dirty="0"/>
              <a:t>impairment in its </a:t>
            </a:r>
            <a:r>
              <a:rPr lang="en-US" sz="1800" i="1" dirty="0"/>
              <a:t>unmitigated </a:t>
            </a:r>
            <a:r>
              <a:rPr lang="en-US" sz="1800" dirty="0" smtClean="0"/>
              <a:t>state</a:t>
            </a:r>
          </a:p>
          <a:p>
            <a:r>
              <a:rPr lang="en-US" sz="1800" dirty="0" smtClean="0"/>
              <a:t>Thus</a:t>
            </a:r>
            <a:r>
              <a:rPr lang="en-US" sz="1800" dirty="0"/>
              <a:t>, the individual with a hearing aid would likely </a:t>
            </a:r>
            <a:r>
              <a:rPr lang="en-US" sz="1800" dirty="0" smtClean="0"/>
              <a:t>be substantially </a:t>
            </a:r>
            <a:r>
              <a:rPr lang="en-US" sz="1800" dirty="0"/>
              <a:t>limited in hearing because we are obligated now to consider them without the use of </a:t>
            </a:r>
            <a:r>
              <a:rPr lang="en-US" sz="1800" dirty="0" smtClean="0"/>
              <a:t>a hearing aid</a:t>
            </a:r>
            <a:endParaRPr lang="en-US" sz="1800" dirty="0"/>
          </a:p>
        </p:txBody>
      </p:sp>
      <p:pic>
        <p:nvPicPr>
          <p:cNvPr id="5" name="Picture 4"/>
          <p:cNvPicPr>
            <a:picLocks noChangeAspect="1"/>
          </p:cNvPicPr>
          <p:nvPr/>
        </p:nvPicPr>
        <p:blipFill>
          <a:blip r:embed="rId2"/>
          <a:stretch>
            <a:fillRect/>
          </a:stretch>
        </p:blipFill>
        <p:spPr>
          <a:xfrm>
            <a:off x="6179744" y="2243666"/>
            <a:ext cx="1639221" cy="2472267"/>
          </a:xfrm>
          <a:prstGeom prst="rect">
            <a:avLst/>
          </a:prstGeom>
        </p:spPr>
      </p:pic>
      <p:cxnSp>
        <p:nvCxnSpPr>
          <p:cNvPr id="7" name="Straight Connector 6"/>
          <p:cNvCxnSpPr/>
          <p:nvPr/>
        </p:nvCxnSpPr>
        <p:spPr>
          <a:xfrm>
            <a:off x="5850467" y="2074333"/>
            <a:ext cx="2336800" cy="3098800"/>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5901267" y="2159000"/>
            <a:ext cx="2421466" cy="2988733"/>
          </a:xfrm>
          <a:prstGeom prst="line">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724692"/>
      </p:ext>
    </p:extLst>
  </p:cSld>
  <p:clrMapOvr>
    <a:masterClrMapping/>
  </p:clrMapOvr>
  <p:transition xmlns:p14="http://schemas.microsoft.com/office/powerpoint/2010/mai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5.  How do “mitigating measures” affect the analysis of whether an individual is disabled?</a:t>
            </a:r>
            <a:br>
              <a:rPr lang="en-US" sz="2800" dirty="0"/>
            </a:br>
            <a:endParaRPr lang="en-US" sz="2800" dirty="0"/>
          </a:p>
        </p:txBody>
      </p:sp>
      <p:sp>
        <p:nvSpPr>
          <p:cNvPr id="3" name="Content Placeholder 2"/>
          <p:cNvSpPr>
            <a:spLocks noGrp="1"/>
          </p:cNvSpPr>
          <p:nvPr>
            <p:ph idx="1"/>
          </p:nvPr>
        </p:nvSpPr>
        <p:spPr>
          <a:xfrm>
            <a:off x="3496733" y="2184399"/>
            <a:ext cx="5148792" cy="3941763"/>
          </a:xfrm>
        </p:spPr>
        <p:txBody>
          <a:bodyPr/>
          <a:lstStyle/>
          <a:p>
            <a:r>
              <a:rPr lang="en-US" sz="1800" dirty="0" smtClean="0"/>
              <a:t>Ameliorative </a:t>
            </a:r>
            <a:r>
              <a:rPr lang="en-US" sz="1800" dirty="0"/>
              <a:t>and non-ameliorative effects of </a:t>
            </a:r>
            <a:r>
              <a:rPr lang="en-US" sz="1800" dirty="0" smtClean="0"/>
              <a:t>mitigating measures </a:t>
            </a:r>
            <a:r>
              <a:rPr lang="en-US" sz="1800" u="sng" dirty="0"/>
              <a:t>can be considered when determining whether </a:t>
            </a:r>
            <a:r>
              <a:rPr lang="en-US" sz="1800" u="sng" dirty="0" smtClean="0"/>
              <a:t>the employee </a:t>
            </a:r>
            <a:r>
              <a:rPr lang="en-US" sz="1800" u="sng" dirty="0"/>
              <a:t>is a “qualified” individual with a disability or whether the employee poses a direct threat </a:t>
            </a:r>
            <a:r>
              <a:rPr lang="en-US" sz="1800" u="sng" dirty="0" smtClean="0"/>
              <a:t>to safety</a:t>
            </a:r>
            <a:r>
              <a:rPr lang="en-US" sz="1800" dirty="0" smtClean="0"/>
              <a:t> </a:t>
            </a:r>
          </a:p>
          <a:p>
            <a:r>
              <a:rPr lang="en-US" sz="1800" dirty="0" smtClean="0"/>
              <a:t>This will </a:t>
            </a:r>
            <a:r>
              <a:rPr lang="en-US" sz="1800" dirty="0"/>
              <a:t>not affect whether the individual meets the definition of being </a:t>
            </a:r>
            <a:r>
              <a:rPr lang="en-US" sz="1800" dirty="0" smtClean="0"/>
              <a:t>disabled</a:t>
            </a:r>
          </a:p>
          <a:p>
            <a:r>
              <a:rPr lang="en-US" sz="1800" dirty="0" smtClean="0"/>
              <a:t>This is a significant thing to remember when going through an interactive process</a:t>
            </a:r>
            <a:endParaRPr lang="en-US" sz="1800" dirty="0"/>
          </a:p>
        </p:txBody>
      </p:sp>
      <p:pic>
        <p:nvPicPr>
          <p:cNvPr id="6" name="Picture 5"/>
          <p:cNvPicPr>
            <a:picLocks noChangeAspect="1"/>
          </p:cNvPicPr>
          <p:nvPr/>
        </p:nvPicPr>
        <p:blipFill>
          <a:blip r:embed="rId2"/>
          <a:stretch>
            <a:fillRect/>
          </a:stretch>
        </p:blipFill>
        <p:spPr>
          <a:xfrm>
            <a:off x="533400" y="2861733"/>
            <a:ext cx="2305275" cy="1617133"/>
          </a:xfrm>
          <a:prstGeom prst="rect">
            <a:avLst/>
          </a:prstGeom>
        </p:spPr>
      </p:pic>
    </p:spTree>
    <p:extLst>
      <p:ext uri="{BB962C8B-B14F-4D97-AF65-F5344CB8AC3E}">
        <p14:creationId xmlns:p14="http://schemas.microsoft.com/office/powerpoint/2010/main" val="1391547153"/>
      </p:ext>
    </p:extLst>
  </p:cSld>
  <p:clrMapOvr>
    <a:masterClrMapping/>
  </p:clrMapOvr>
  <p:transition xmlns:p14="http://schemas.microsoft.com/office/powerpoint/2010/mai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6.  What </a:t>
            </a:r>
            <a:r>
              <a:rPr lang="en-US" sz="2800" dirty="0"/>
              <a:t>does it mean for an employee to be “regarded as” disabled?</a:t>
            </a:r>
            <a:br>
              <a:rPr lang="en-US" sz="2800" dirty="0"/>
            </a:br>
            <a:endParaRPr lang="en-US" sz="2800" dirty="0"/>
          </a:p>
        </p:txBody>
      </p:sp>
      <p:sp>
        <p:nvSpPr>
          <p:cNvPr id="3" name="Content Placeholder 2"/>
          <p:cNvSpPr>
            <a:spLocks noGrp="1"/>
          </p:cNvSpPr>
          <p:nvPr>
            <p:ph idx="1"/>
          </p:nvPr>
        </p:nvSpPr>
        <p:spPr>
          <a:xfrm>
            <a:off x="2827868" y="1447801"/>
            <a:ext cx="6002866" cy="4851399"/>
          </a:xfrm>
        </p:spPr>
        <p:txBody>
          <a:bodyPr/>
          <a:lstStyle/>
          <a:p>
            <a:r>
              <a:rPr lang="en-US" sz="1600" dirty="0" smtClean="0"/>
              <a:t>Before, </a:t>
            </a:r>
            <a:r>
              <a:rPr lang="en-US" sz="1600" dirty="0"/>
              <a:t>an individual was “regarded as” disabled only </a:t>
            </a:r>
            <a:r>
              <a:rPr lang="en-US" sz="1600" dirty="0" smtClean="0"/>
              <a:t>when the </a:t>
            </a:r>
            <a:r>
              <a:rPr lang="en-US" sz="1600" dirty="0"/>
              <a:t>employer perceived the individual to have an impairment that “substantially limited” him or her in </a:t>
            </a:r>
            <a:r>
              <a:rPr lang="en-US" sz="1600" dirty="0" smtClean="0"/>
              <a:t>a major </a:t>
            </a:r>
            <a:r>
              <a:rPr lang="en-US" sz="1600" dirty="0"/>
              <a:t>life </a:t>
            </a:r>
            <a:r>
              <a:rPr lang="en-US" sz="1600" dirty="0" smtClean="0"/>
              <a:t>activity</a:t>
            </a:r>
          </a:p>
          <a:p>
            <a:r>
              <a:rPr lang="en-US" sz="1600" dirty="0" smtClean="0"/>
              <a:t>Now, the </a:t>
            </a:r>
            <a:r>
              <a:rPr lang="en-US" sz="1600" dirty="0"/>
              <a:t>same individual </a:t>
            </a:r>
            <a:r>
              <a:rPr lang="en-US" sz="1600" dirty="0" smtClean="0"/>
              <a:t>need only establish that </a:t>
            </a:r>
            <a:r>
              <a:rPr lang="en-US" sz="1600" dirty="0"/>
              <a:t>employer perceived </a:t>
            </a:r>
            <a:r>
              <a:rPr lang="en-US" sz="1600" dirty="0" smtClean="0"/>
              <a:t>him or her </a:t>
            </a:r>
            <a:r>
              <a:rPr lang="en-US" sz="1600" dirty="0"/>
              <a:t>as having </a:t>
            </a:r>
            <a:r>
              <a:rPr lang="en-US" sz="1600" dirty="0" smtClean="0"/>
              <a:t>an “</a:t>
            </a:r>
            <a:r>
              <a:rPr lang="en-US" sz="1600" dirty="0"/>
              <a:t>impairment,” and based an employment decision on that </a:t>
            </a:r>
            <a:r>
              <a:rPr lang="en-US" sz="1600" dirty="0" smtClean="0"/>
              <a:t>perception  </a:t>
            </a:r>
          </a:p>
          <a:p>
            <a:r>
              <a:rPr lang="en-US" sz="1600" dirty="0" smtClean="0"/>
              <a:t>An individual will meet the “</a:t>
            </a:r>
            <a:r>
              <a:rPr lang="en-US" sz="1600" dirty="0"/>
              <a:t>regarded as” definition of disability whether or not the impairment “substantially limits” a major life activity </a:t>
            </a:r>
            <a:r>
              <a:rPr lang="en-US" sz="1600" i="1" dirty="0"/>
              <a:t>unless </a:t>
            </a:r>
            <a:r>
              <a:rPr lang="en-US" sz="1600" dirty="0"/>
              <a:t>the impairment is both transitory and </a:t>
            </a:r>
            <a:r>
              <a:rPr lang="en-US" sz="1600" dirty="0" smtClean="0"/>
              <a:t>minor (no guidance on “transitory” and “minor”)</a:t>
            </a:r>
          </a:p>
          <a:p>
            <a:r>
              <a:rPr lang="en-US" sz="1600" dirty="0" smtClean="0"/>
              <a:t>But, no reasonable accommodation owed to a person “regarded as” having a disability</a:t>
            </a:r>
            <a:endParaRPr lang="en-US" sz="1600" dirty="0"/>
          </a:p>
        </p:txBody>
      </p:sp>
      <p:pic>
        <p:nvPicPr>
          <p:cNvPr id="5" name="Picture 4"/>
          <p:cNvPicPr>
            <a:picLocks noChangeAspect="1"/>
          </p:cNvPicPr>
          <p:nvPr/>
        </p:nvPicPr>
        <p:blipFill>
          <a:blip r:embed="rId2"/>
          <a:stretch>
            <a:fillRect/>
          </a:stretch>
        </p:blipFill>
        <p:spPr>
          <a:xfrm>
            <a:off x="313267" y="2897201"/>
            <a:ext cx="2243667" cy="1493058"/>
          </a:xfrm>
          <a:prstGeom prst="rect">
            <a:avLst/>
          </a:prstGeom>
        </p:spPr>
      </p:pic>
    </p:spTree>
    <p:extLst>
      <p:ext uri="{BB962C8B-B14F-4D97-AF65-F5344CB8AC3E}">
        <p14:creationId xmlns:p14="http://schemas.microsoft.com/office/powerpoint/2010/main" val="382875068"/>
      </p:ext>
    </p:extLst>
  </p:cSld>
  <p:clrMapOvr>
    <a:masterClrMapping/>
  </p:clrMapOvr>
  <p:transition xmlns:p14="http://schemas.microsoft.com/office/powerpoint/2010/mai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6.  What </a:t>
            </a:r>
            <a:r>
              <a:rPr lang="en-US" sz="2800" dirty="0"/>
              <a:t>does it mean for an employee to be “regarded as” disabled?</a:t>
            </a:r>
            <a:br>
              <a:rPr lang="en-US" sz="2800" dirty="0"/>
            </a:br>
            <a:endParaRPr lang="en-US" sz="2800" dirty="0"/>
          </a:p>
        </p:txBody>
      </p:sp>
      <p:sp>
        <p:nvSpPr>
          <p:cNvPr id="3" name="Content Placeholder 2"/>
          <p:cNvSpPr>
            <a:spLocks noGrp="1"/>
          </p:cNvSpPr>
          <p:nvPr>
            <p:ph idx="1"/>
          </p:nvPr>
        </p:nvSpPr>
        <p:spPr>
          <a:xfrm>
            <a:off x="481541" y="2540000"/>
            <a:ext cx="8171392" cy="2497667"/>
          </a:xfrm>
        </p:spPr>
        <p:txBody>
          <a:bodyPr/>
          <a:lstStyle/>
          <a:p>
            <a:r>
              <a:rPr lang="en-US" sz="1800" dirty="0"/>
              <a:t>T</a:t>
            </a:r>
            <a:r>
              <a:rPr lang="en-US" sz="1800" dirty="0" smtClean="0"/>
              <a:t>he </a:t>
            </a:r>
            <a:r>
              <a:rPr lang="en-US" sz="1800" dirty="0"/>
              <a:t>final regulations specify that the “regarded as” prong should be the primary means </a:t>
            </a:r>
            <a:r>
              <a:rPr lang="en-US" sz="1800" dirty="0" smtClean="0"/>
              <a:t>of establishing </a:t>
            </a:r>
            <a:r>
              <a:rPr lang="en-US" sz="1800" dirty="0"/>
              <a:t>coverage in ADA cases that do not involve reasonable accommodation, and </a:t>
            </a:r>
            <a:r>
              <a:rPr lang="en-US" sz="1800" dirty="0" smtClean="0"/>
              <a:t>that consideration </a:t>
            </a:r>
            <a:r>
              <a:rPr lang="en-US" sz="1800" dirty="0"/>
              <a:t>of coverage under the first and second prongs will generally not be necessary except </a:t>
            </a:r>
            <a:r>
              <a:rPr lang="en-US" sz="1800" dirty="0" smtClean="0"/>
              <a:t>in situations </a:t>
            </a:r>
            <a:r>
              <a:rPr lang="en-US" sz="1800" dirty="0"/>
              <a:t>where an individual needs a reasonable </a:t>
            </a:r>
            <a:r>
              <a:rPr lang="en-US" sz="1800" dirty="0" smtClean="0"/>
              <a:t>accommodation</a:t>
            </a:r>
          </a:p>
          <a:p>
            <a:r>
              <a:rPr lang="en-US" sz="1800" dirty="0" smtClean="0"/>
              <a:t>This turns ADA litigation in this regard into a lot more like race, sex, or age discrimination litigation, with the focus on the employer’s intent </a:t>
            </a:r>
            <a:endParaRPr lang="en-US" sz="1800" dirty="0"/>
          </a:p>
        </p:txBody>
      </p:sp>
    </p:spTree>
    <p:extLst>
      <p:ext uri="{BB962C8B-B14F-4D97-AF65-F5344CB8AC3E}">
        <p14:creationId xmlns:p14="http://schemas.microsoft.com/office/powerpoint/2010/main" val="2795664486"/>
      </p:ext>
    </p:extLst>
  </p:cSld>
  <p:clrMapOvr>
    <a:masterClrMapping/>
  </p:clrMapOvr>
  <p:transition xmlns:p14="http://schemas.microsoft.com/office/powerpoint/2010/mai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6.  What </a:t>
            </a:r>
            <a:r>
              <a:rPr lang="en-US" sz="2800" dirty="0"/>
              <a:t>does it mean for an employee to be “regarded as” disabled?</a:t>
            </a:r>
            <a:br>
              <a:rPr lang="en-US" sz="2800" dirty="0"/>
            </a:br>
            <a:endParaRPr lang="en-US" sz="2800" dirty="0"/>
          </a:p>
        </p:txBody>
      </p:sp>
      <p:sp>
        <p:nvSpPr>
          <p:cNvPr id="3" name="Content Placeholder 2"/>
          <p:cNvSpPr>
            <a:spLocks noGrp="1"/>
          </p:cNvSpPr>
          <p:nvPr>
            <p:ph idx="1"/>
          </p:nvPr>
        </p:nvSpPr>
        <p:spPr/>
        <p:txBody>
          <a:bodyPr/>
          <a:lstStyle/>
          <a:p>
            <a:r>
              <a:rPr lang="en-US" sz="1800" dirty="0"/>
              <a:t>The final regulations further clarify that establishing that an individual is “regarded as having such </a:t>
            </a:r>
            <a:r>
              <a:rPr lang="en-US" sz="1800" dirty="0" smtClean="0"/>
              <a:t>an impairment</a:t>
            </a:r>
            <a:r>
              <a:rPr lang="en-US" sz="1800" dirty="0"/>
              <a:t>” does not, by itself, establish </a:t>
            </a:r>
            <a:r>
              <a:rPr lang="en-US" sz="1800" dirty="0" smtClean="0"/>
              <a:t>liability</a:t>
            </a:r>
          </a:p>
          <a:p>
            <a:r>
              <a:rPr lang="en-US" sz="1800" dirty="0" smtClean="0"/>
              <a:t>Thus</a:t>
            </a:r>
            <a:r>
              <a:rPr lang="en-US" sz="1800" dirty="0"/>
              <a:t>, even where an individual proves that </a:t>
            </a:r>
            <a:r>
              <a:rPr lang="en-US" sz="1800" dirty="0" smtClean="0"/>
              <a:t>an employer </a:t>
            </a:r>
            <a:r>
              <a:rPr lang="en-US" sz="1800" dirty="0"/>
              <a:t>made a decision on the basis of an actual or perceived impairment, the employee must </a:t>
            </a:r>
            <a:r>
              <a:rPr lang="en-US" sz="1800" dirty="0" smtClean="0"/>
              <a:t>still show </a:t>
            </a:r>
            <a:r>
              <a:rPr lang="en-US" sz="1800" dirty="0"/>
              <a:t>that he was “qualified” for the position in question in order to establish an ADA violation (</a:t>
            </a:r>
            <a:r>
              <a:rPr lang="en-US" sz="1800" i="1" dirty="0"/>
              <a:t>i.e.</a:t>
            </a:r>
            <a:r>
              <a:rPr lang="en-US" sz="1800" dirty="0"/>
              <a:t>, </a:t>
            </a:r>
            <a:r>
              <a:rPr lang="en-US" sz="1800" dirty="0" smtClean="0"/>
              <a:t>he can </a:t>
            </a:r>
            <a:r>
              <a:rPr lang="en-US" sz="1800" dirty="0"/>
              <a:t>perform the essential job functions of the position with or without a reasonable accommodation</a:t>
            </a:r>
            <a:r>
              <a:rPr lang="en-US" sz="1800" dirty="0" smtClean="0"/>
              <a:t>) </a:t>
            </a:r>
          </a:p>
          <a:p>
            <a:r>
              <a:rPr lang="en-US" sz="1800" dirty="0" smtClean="0"/>
              <a:t>The </a:t>
            </a:r>
            <a:r>
              <a:rPr lang="en-US" sz="1800" dirty="0"/>
              <a:t>employer may also utilize any otherwise available statutory defenses. For example, an employer </a:t>
            </a:r>
            <a:r>
              <a:rPr lang="en-US" sz="1800" dirty="0" smtClean="0"/>
              <a:t>may still </a:t>
            </a:r>
            <a:r>
              <a:rPr lang="en-US" sz="1800" dirty="0"/>
              <a:t>defend a decision to refuse to hire an applicant on the grounds that the individual would pose </a:t>
            </a:r>
            <a:r>
              <a:rPr lang="en-US" sz="1800" dirty="0" smtClean="0"/>
              <a:t>a “</a:t>
            </a:r>
            <a:r>
              <a:rPr lang="en-US" sz="1800" dirty="0"/>
              <a:t>direct threat” to health and safety due to the nature of his </a:t>
            </a:r>
            <a:r>
              <a:rPr lang="en-US" sz="1800" dirty="0" smtClean="0"/>
              <a:t>impairment</a:t>
            </a:r>
            <a:endParaRPr lang="en-US" sz="1800" dirty="0"/>
          </a:p>
        </p:txBody>
      </p:sp>
    </p:spTree>
    <p:extLst>
      <p:ext uri="{BB962C8B-B14F-4D97-AF65-F5344CB8AC3E}">
        <p14:creationId xmlns:p14="http://schemas.microsoft.com/office/powerpoint/2010/main" val="2225855015"/>
      </p:ext>
    </p:extLst>
  </p:cSld>
  <p:clrMapOvr>
    <a:masterClrMapping/>
  </p:clrMapOvr>
  <p:transition xmlns:p14="http://schemas.microsoft.com/office/powerpoint/2010/mai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6. What does it mean for an employee to be “regarded as” disabled?</a:t>
            </a:r>
            <a:br>
              <a:rPr lang="en-US" sz="2800" dirty="0"/>
            </a:br>
            <a:endParaRPr lang="en-US" sz="2800" dirty="0"/>
          </a:p>
        </p:txBody>
      </p:sp>
      <p:sp>
        <p:nvSpPr>
          <p:cNvPr id="3" name="Content Placeholder 2"/>
          <p:cNvSpPr>
            <a:spLocks noGrp="1"/>
          </p:cNvSpPr>
          <p:nvPr>
            <p:ph idx="1"/>
          </p:nvPr>
        </p:nvSpPr>
        <p:spPr>
          <a:xfrm>
            <a:off x="3031066" y="1701800"/>
            <a:ext cx="5834592" cy="4360334"/>
          </a:xfrm>
        </p:spPr>
        <p:txBody>
          <a:bodyPr/>
          <a:lstStyle/>
          <a:p>
            <a:r>
              <a:rPr lang="en-US" sz="1600" dirty="0" smtClean="0"/>
              <a:t>Actions </a:t>
            </a:r>
            <a:r>
              <a:rPr lang="en-US" sz="1600" dirty="0"/>
              <a:t>taken because of an impairment’s </a:t>
            </a:r>
            <a:r>
              <a:rPr lang="en-US" sz="1600" u="sng" dirty="0"/>
              <a:t>symptoms</a:t>
            </a:r>
            <a:r>
              <a:rPr lang="en-US" sz="1600" i="1" dirty="0"/>
              <a:t> </a:t>
            </a:r>
            <a:r>
              <a:rPr lang="en-US" sz="1600" dirty="0"/>
              <a:t>(or because of the use </a:t>
            </a:r>
            <a:r>
              <a:rPr lang="en-US" sz="1600" dirty="0" smtClean="0"/>
              <a:t>of mitigating </a:t>
            </a:r>
            <a:r>
              <a:rPr lang="en-US" sz="1600" dirty="0"/>
              <a:t>measures) </a:t>
            </a:r>
            <a:r>
              <a:rPr lang="en-US" sz="1600" dirty="0" smtClean="0"/>
              <a:t>were taken out of the final regulations.</a:t>
            </a:r>
            <a:endParaRPr lang="en-US" sz="1600" dirty="0"/>
          </a:p>
          <a:p>
            <a:r>
              <a:rPr lang="en-US" sz="1600" dirty="0" smtClean="0"/>
              <a:t>This </a:t>
            </a:r>
            <a:r>
              <a:rPr lang="en-US" sz="1600" dirty="0"/>
              <a:t>proposed standard could </a:t>
            </a:r>
            <a:r>
              <a:rPr lang="en-US" sz="1600" dirty="0" smtClean="0"/>
              <a:t>have created </a:t>
            </a:r>
            <a:r>
              <a:rPr lang="en-US" sz="1600" dirty="0"/>
              <a:t>liability for an </a:t>
            </a:r>
            <a:r>
              <a:rPr lang="en-US" sz="1600" dirty="0" smtClean="0"/>
              <a:t>employer when</a:t>
            </a:r>
            <a:r>
              <a:rPr lang="en-US" sz="1600" dirty="0"/>
              <a:t>, for example, disciplining an employee for violating a workplace rule, even where the </a:t>
            </a:r>
            <a:r>
              <a:rPr lang="en-US" sz="1600" dirty="0" smtClean="0"/>
              <a:t>violation resulted </a:t>
            </a:r>
            <a:r>
              <a:rPr lang="en-US" sz="1600" dirty="0"/>
              <a:t>from a symptom of an underlying impairment of which the employer was </a:t>
            </a:r>
            <a:r>
              <a:rPr lang="en-US" sz="1600" dirty="0" smtClean="0"/>
              <a:t>unaware</a:t>
            </a:r>
          </a:p>
          <a:p>
            <a:r>
              <a:rPr lang="en-US" sz="1600" dirty="0"/>
              <a:t>This would have resulted in a departure from the EEOC’s existing policy guidance and court decisions, which recognize, among other things, that an employer may discipline an employee for job related misconduct resulting from a disability if the rule or expectation at issue is job related and consistent with business </a:t>
            </a:r>
            <a:r>
              <a:rPr lang="en-US" sz="1600" dirty="0" smtClean="0"/>
              <a:t>necessity</a:t>
            </a:r>
            <a:endParaRPr lang="en-US" sz="1600" dirty="0"/>
          </a:p>
        </p:txBody>
      </p:sp>
      <p:pic>
        <p:nvPicPr>
          <p:cNvPr id="5" name="Picture 4"/>
          <p:cNvPicPr>
            <a:picLocks noChangeAspect="1"/>
          </p:cNvPicPr>
          <p:nvPr/>
        </p:nvPicPr>
        <p:blipFill>
          <a:blip r:embed="rId2"/>
          <a:stretch>
            <a:fillRect/>
          </a:stretch>
        </p:blipFill>
        <p:spPr>
          <a:xfrm>
            <a:off x="510169" y="2921000"/>
            <a:ext cx="2177997" cy="1744133"/>
          </a:xfrm>
          <a:prstGeom prst="rect">
            <a:avLst/>
          </a:prstGeom>
        </p:spPr>
      </p:pic>
    </p:spTree>
    <p:extLst>
      <p:ext uri="{BB962C8B-B14F-4D97-AF65-F5344CB8AC3E}">
        <p14:creationId xmlns:p14="http://schemas.microsoft.com/office/powerpoint/2010/main" val="2210917934"/>
      </p:ext>
    </p:extLst>
  </p:cSld>
  <p:clrMapOvr>
    <a:masterClrMapping/>
  </p:clrMapOvr>
  <p:transition xmlns:p14="http://schemas.microsoft.com/office/powerpoint/2010/mai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First Texas Case Post-</a:t>
            </a:r>
            <a:r>
              <a:rPr lang="en-US" sz="2800" dirty="0" err="1" smtClean="0"/>
              <a:t>Regs</a:t>
            </a:r>
            <a:r>
              <a:rPr lang="en-US" sz="2800" dirty="0" smtClean="0"/>
              <a:t> Reflects New Pro-Plaintiff Analysis</a:t>
            </a:r>
            <a:endParaRPr lang="en-US" sz="2800" dirty="0"/>
          </a:p>
        </p:txBody>
      </p:sp>
      <p:sp>
        <p:nvSpPr>
          <p:cNvPr id="3" name="Content Placeholder 2"/>
          <p:cNvSpPr>
            <a:spLocks noGrp="1"/>
          </p:cNvSpPr>
          <p:nvPr>
            <p:ph idx="1"/>
          </p:nvPr>
        </p:nvSpPr>
        <p:spPr>
          <a:xfrm>
            <a:off x="498475" y="2336799"/>
            <a:ext cx="4606925" cy="3433763"/>
          </a:xfrm>
        </p:spPr>
        <p:txBody>
          <a:bodyPr/>
          <a:lstStyle/>
          <a:p>
            <a:r>
              <a:rPr lang="en-US" i="1" dirty="0"/>
              <a:t>Norton v. Assisted Living Concepts, </a:t>
            </a:r>
            <a:r>
              <a:rPr lang="en-US" i="1" dirty="0" smtClean="0"/>
              <a:t>Inc</a:t>
            </a:r>
            <a:r>
              <a:rPr lang="en-US" dirty="0" smtClean="0"/>
              <a:t>., </a:t>
            </a:r>
            <a:r>
              <a:rPr lang="en-US" dirty="0"/>
              <a:t>No. 4:10–cv–</a:t>
            </a:r>
            <a:r>
              <a:rPr lang="en-US" dirty="0" smtClean="0"/>
              <a:t>00091, 2011 </a:t>
            </a:r>
            <a:r>
              <a:rPr lang="en-US" dirty="0"/>
              <a:t>WL </a:t>
            </a:r>
            <a:r>
              <a:rPr lang="en-US" dirty="0" smtClean="0"/>
              <a:t>1832952, at *8 (E.D. Tex. May 13, 2011)</a:t>
            </a:r>
          </a:p>
          <a:p>
            <a:pPr algn="just"/>
            <a:r>
              <a:rPr lang="en-US" sz="1600" dirty="0" smtClean="0"/>
              <a:t>Held that employee’s renal cancer was a “disability,” even if </a:t>
            </a:r>
            <a:r>
              <a:rPr lang="en-US" sz="1600" dirty="0"/>
              <a:t>in </a:t>
            </a:r>
            <a:r>
              <a:rPr lang="en-US" sz="1600" dirty="0" smtClean="0"/>
              <a:t>remission.  Relied on new regulations stating cancer is virtually always a disability, and that fact the disease is in remission is not considered in the analysis.</a:t>
            </a:r>
            <a:endParaRPr lang="en-US" sz="1600" dirty="0"/>
          </a:p>
        </p:txBody>
      </p:sp>
      <p:pic>
        <p:nvPicPr>
          <p:cNvPr id="5" name="Picture 4"/>
          <p:cNvPicPr>
            <a:picLocks noChangeAspect="1"/>
          </p:cNvPicPr>
          <p:nvPr/>
        </p:nvPicPr>
        <p:blipFill>
          <a:blip r:embed="rId2"/>
          <a:stretch>
            <a:fillRect/>
          </a:stretch>
        </p:blipFill>
        <p:spPr>
          <a:xfrm>
            <a:off x="6485466" y="2404533"/>
            <a:ext cx="1409700" cy="2222500"/>
          </a:xfrm>
          <a:prstGeom prst="rect">
            <a:avLst/>
          </a:prstGeom>
        </p:spPr>
      </p:pic>
    </p:spTree>
    <p:extLst>
      <p:ext uri="{BB962C8B-B14F-4D97-AF65-F5344CB8AC3E}">
        <p14:creationId xmlns:p14="http://schemas.microsoft.com/office/powerpoint/2010/main" val="2313122360"/>
      </p:ext>
    </p:extLst>
  </p:cSld>
  <p:clrMapOvr>
    <a:masterClrMapping/>
  </p:clrMapOvr>
  <p:transition xmlns:p14="http://schemas.microsoft.com/office/powerpoint/2010/mai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3663"/>
            <a:ext cx="8147050" cy="1150937"/>
          </a:xfrm>
        </p:spPr>
        <p:txBody>
          <a:bodyPr/>
          <a:lstStyle/>
          <a:p>
            <a:r>
              <a:rPr lang="en-US" sz="3600" dirty="0" smtClean="0"/>
              <a:t>Final ADAAA Regulations – </a:t>
            </a:r>
            <a:br>
              <a:rPr lang="en-US" sz="3600" dirty="0" smtClean="0"/>
            </a:br>
            <a:r>
              <a:rPr lang="en-US" sz="3600" dirty="0" smtClean="0"/>
              <a:t>Key Questions</a:t>
            </a:r>
            <a:endParaRPr lang="en-US" sz="3600" dirty="0"/>
          </a:p>
        </p:txBody>
      </p:sp>
      <p:sp>
        <p:nvSpPr>
          <p:cNvPr id="3" name="Content Placeholder 2"/>
          <p:cNvSpPr>
            <a:spLocks noGrp="1"/>
          </p:cNvSpPr>
          <p:nvPr>
            <p:ph idx="1"/>
          </p:nvPr>
        </p:nvSpPr>
        <p:spPr>
          <a:xfrm>
            <a:off x="414869" y="1591733"/>
            <a:ext cx="4944532" cy="4614334"/>
          </a:xfrm>
        </p:spPr>
        <p:txBody>
          <a:bodyPr/>
          <a:lstStyle/>
          <a:p>
            <a:pPr marL="342900" indent="-342900">
              <a:buAutoNum type="arabicPeriod"/>
            </a:pPr>
            <a:r>
              <a:rPr lang="en-US" sz="1800" dirty="0" smtClean="0"/>
              <a:t>Will some impairments always be considered “disabilities”?</a:t>
            </a:r>
          </a:p>
          <a:p>
            <a:pPr marL="342900" indent="-342900">
              <a:buAutoNum type="arabicPeriod"/>
            </a:pPr>
            <a:r>
              <a:rPr lang="en-US" sz="1800" dirty="0" smtClean="0"/>
              <a:t>What constitutes a “major life activity?”</a:t>
            </a:r>
          </a:p>
          <a:p>
            <a:pPr marL="342900" indent="-342900">
              <a:buAutoNum type="arabicPeriod"/>
            </a:pPr>
            <a:r>
              <a:rPr lang="en-US" sz="1800" dirty="0" smtClean="0"/>
              <a:t>What does it mean to be “substantially limited” in a major life activity?</a:t>
            </a:r>
          </a:p>
          <a:p>
            <a:pPr marL="342900" indent="-342900">
              <a:buAutoNum type="arabicPeriod"/>
            </a:pPr>
            <a:r>
              <a:rPr lang="en-US" sz="1800" dirty="0" smtClean="0"/>
              <a:t>To what extent are temporary or episodic impairments considered disabilities?</a:t>
            </a:r>
          </a:p>
          <a:p>
            <a:pPr marL="342900" indent="-342900">
              <a:buAutoNum type="arabicPeriod"/>
            </a:pPr>
            <a:r>
              <a:rPr lang="en-US" sz="1800" dirty="0" smtClean="0"/>
              <a:t>How do “mitigating measures” affect the analysis of whether an individual is disabled?</a:t>
            </a:r>
          </a:p>
          <a:p>
            <a:pPr marL="342900" indent="-342900">
              <a:buAutoNum type="arabicPeriod"/>
            </a:pPr>
            <a:r>
              <a:rPr lang="en-US" sz="1800" dirty="0" smtClean="0"/>
              <a:t>What does it mean for an employee to be “regarded as” disabled?</a:t>
            </a:r>
            <a:endParaRPr lang="en-US" sz="1800" dirty="0"/>
          </a:p>
        </p:txBody>
      </p:sp>
      <p:pic>
        <p:nvPicPr>
          <p:cNvPr id="5" name="Picture 4"/>
          <p:cNvPicPr>
            <a:picLocks noChangeAspect="1"/>
          </p:cNvPicPr>
          <p:nvPr/>
        </p:nvPicPr>
        <p:blipFill>
          <a:blip r:embed="rId2"/>
          <a:stretch>
            <a:fillRect/>
          </a:stretch>
        </p:blipFill>
        <p:spPr>
          <a:xfrm>
            <a:off x="6070600" y="2599266"/>
            <a:ext cx="1947333" cy="1947333"/>
          </a:xfrm>
          <a:prstGeom prst="rect">
            <a:avLst/>
          </a:prstGeom>
        </p:spPr>
      </p:pic>
    </p:spTree>
    <p:extLst>
      <p:ext uri="{BB962C8B-B14F-4D97-AF65-F5344CB8AC3E}">
        <p14:creationId xmlns:p14="http://schemas.microsoft.com/office/powerpoint/2010/main" val="2987710064"/>
      </p:ext>
    </p:extLst>
  </p:cSld>
  <p:clrMapOvr>
    <a:masterClrMapping/>
  </p:clrMapOvr>
  <p:transition xmlns:p14="http://schemas.microsoft.com/office/powerpoint/2010/mai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Top 15 Tips For Complying With The ADA In Light Of The New Regulations </a:t>
            </a:r>
            <a:endParaRPr lang="en-US" sz="2800" dirty="0"/>
          </a:p>
        </p:txBody>
      </p:sp>
      <p:sp>
        <p:nvSpPr>
          <p:cNvPr id="3" name="Content Placeholder 2"/>
          <p:cNvSpPr>
            <a:spLocks noGrp="1"/>
          </p:cNvSpPr>
          <p:nvPr>
            <p:ph idx="1"/>
          </p:nvPr>
        </p:nvSpPr>
        <p:spPr>
          <a:xfrm>
            <a:off x="498475" y="2057399"/>
            <a:ext cx="5284258" cy="4068763"/>
          </a:xfrm>
        </p:spPr>
        <p:txBody>
          <a:bodyPr/>
          <a:lstStyle/>
          <a:p>
            <a:r>
              <a:rPr lang="en-US" dirty="0" smtClean="0"/>
              <a:t>The case law will now shift from focusing on whether the plaintiff was disabled, to how the employer treated the employee under the circumstances, and most especially reasonable accommodation.</a:t>
            </a:r>
          </a:p>
          <a:p>
            <a:r>
              <a:rPr lang="en-US" dirty="0" smtClean="0"/>
              <a:t>Here are 15 simple rules to be a star company when it comes to ADA compliance</a:t>
            </a:r>
            <a:endParaRPr lang="en-US" dirty="0"/>
          </a:p>
        </p:txBody>
      </p:sp>
      <p:pic>
        <p:nvPicPr>
          <p:cNvPr id="5" name="Picture 4"/>
          <p:cNvPicPr>
            <a:picLocks noChangeAspect="1"/>
          </p:cNvPicPr>
          <p:nvPr/>
        </p:nvPicPr>
        <p:blipFill>
          <a:blip r:embed="rId2"/>
          <a:stretch>
            <a:fillRect/>
          </a:stretch>
        </p:blipFill>
        <p:spPr>
          <a:xfrm>
            <a:off x="6401418" y="2810933"/>
            <a:ext cx="1934016" cy="1960034"/>
          </a:xfrm>
          <a:prstGeom prst="rect">
            <a:avLst/>
          </a:prstGeom>
        </p:spPr>
      </p:pic>
    </p:spTree>
    <p:extLst>
      <p:ext uri="{BB962C8B-B14F-4D97-AF65-F5344CB8AC3E}">
        <p14:creationId xmlns:p14="http://schemas.microsoft.com/office/powerpoint/2010/main" val="425518068"/>
      </p:ext>
    </p:extLst>
  </p:cSld>
  <p:clrMapOvr>
    <a:masterClrMapping/>
  </p:clrMapOvr>
  <p:transition xmlns:p14="http://schemas.microsoft.com/office/powerpoint/2010/mai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98475" y="93663"/>
            <a:ext cx="8147050" cy="1049337"/>
          </a:xfrm>
        </p:spPr>
        <p:txBody>
          <a:bodyPr/>
          <a:lstStyle/>
          <a:p>
            <a:r>
              <a:rPr lang="en-US" dirty="0" smtClean="0">
                <a:latin typeface="Book Antiqua" charset="0"/>
                <a:ea typeface="ＭＳ Ｐゴシック" charset="0"/>
                <a:cs typeface="ＭＳ Ｐゴシック" charset="0"/>
              </a:rPr>
              <a:t>Tip # 1</a:t>
            </a:r>
            <a:endParaRPr lang="en-US" dirty="0">
              <a:latin typeface="Book Antiqua" charset="0"/>
              <a:ea typeface="ＭＳ Ｐゴシック" charset="0"/>
              <a:cs typeface="ＭＳ Ｐゴシック" charset="0"/>
            </a:endParaRPr>
          </a:p>
        </p:txBody>
      </p:sp>
      <p:sp>
        <p:nvSpPr>
          <p:cNvPr id="41986" name="Content Placeholder 2"/>
          <p:cNvSpPr>
            <a:spLocks noGrp="1"/>
          </p:cNvSpPr>
          <p:nvPr>
            <p:ph idx="1"/>
          </p:nvPr>
        </p:nvSpPr>
        <p:spPr>
          <a:xfrm>
            <a:off x="2683933" y="1998133"/>
            <a:ext cx="6256867" cy="4153430"/>
          </a:xfrm>
        </p:spPr>
        <p:txBody>
          <a:bodyPr/>
          <a:lstStyle/>
          <a:p>
            <a:r>
              <a:rPr lang="en-US" sz="1800" dirty="0" smtClean="0">
                <a:latin typeface="Book Antiqua" charset="0"/>
                <a:ea typeface="ＭＳ Ｐゴシック" charset="0"/>
                <a:cs typeface="ＭＳ Ｐゴシック" charset="0"/>
              </a:rPr>
              <a:t>If </a:t>
            </a:r>
            <a:r>
              <a:rPr lang="en-US" sz="1800" dirty="0">
                <a:latin typeface="Book Antiqua" charset="0"/>
                <a:ea typeface="ＭＳ Ｐゴシック" charset="0"/>
                <a:cs typeface="ＭＳ Ｐゴシック" charset="0"/>
              </a:rPr>
              <a:t>an employee requests a reasonable accommodation, ask them to provide proof of their disability, the workplace limitations it causes, and how those limitations can be reasonably accommodated, unless all of these things are “open, obvious, and apparent.” </a:t>
            </a:r>
            <a:endParaRPr lang="en-US" sz="1800" dirty="0" smtClean="0">
              <a:latin typeface="Book Antiqua" charset="0"/>
              <a:ea typeface="ＭＳ Ｐゴシック" charset="0"/>
              <a:cs typeface="ＭＳ Ｐゴシック" charset="0"/>
            </a:endParaRPr>
          </a:p>
          <a:p>
            <a:r>
              <a:rPr lang="en-US" sz="1800" dirty="0" smtClean="0">
                <a:latin typeface="Book Antiqua" charset="0"/>
                <a:ea typeface="ＭＳ Ｐゴシック" charset="0"/>
                <a:cs typeface="ＭＳ Ｐゴシック" charset="0"/>
              </a:rPr>
              <a:t>Document </a:t>
            </a:r>
            <a:r>
              <a:rPr lang="en-US" sz="1800" dirty="0">
                <a:latin typeface="Book Antiqua" charset="0"/>
                <a:ea typeface="ＭＳ Ｐゴシック" charset="0"/>
                <a:cs typeface="ＭＳ Ｐゴシック" charset="0"/>
              </a:rPr>
              <a:t>these requests and all responses (or lack thereof) (</a:t>
            </a:r>
            <a:r>
              <a:rPr lang="en-US" sz="1800" u="sng" dirty="0">
                <a:latin typeface="Book Antiqua" charset="0"/>
                <a:ea typeface="ＭＳ Ｐゴシック" charset="0"/>
                <a:cs typeface="ＭＳ Ｐゴシック" charset="0"/>
              </a:rPr>
              <a:t>See</a:t>
            </a:r>
            <a:r>
              <a:rPr lang="en-US" sz="1800" dirty="0">
                <a:latin typeface="Book Antiqua" charset="0"/>
                <a:ea typeface="ＭＳ Ｐゴシック" charset="0"/>
                <a:cs typeface="ＭＳ Ｐゴシック" charset="0"/>
              </a:rPr>
              <a:t> EEOC Guidance and </a:t>
            </a:r>
            <a:r>
              <a:rPr lang="en-US" sz="1800" u="sng" dirty="0" err="1">
                <a:latin typeface="Book Antiqua" charset="0"/>
                <a:ea typeface="ＭＳ Ｐゴシック" charset="0"/>
                <a:cs typeface="ＭＳ Ｐゴシック" charset="0"/>
              </a:rPr>
              <a:t>McAlpin</a:t>
            </a:r>
            <a:r>
              <a:rPr lang="en-US" sz="1800" u="sng" dirty="0">
                <a:latin typeface="Book Antiqua" charset="0"/>
                <a:ea typeface="ＭＳ Ｐゴシック" charset="0"/>
                <a:cs typeface="ＭＳ Ｐゴシック" charset="0"/>
              </a:rPr>
              <a:t>/Beck</a:t>
            </a:r>
            <a:r>
              <a:rPr lang="en-US" sz="1800" dirty="0">
                <a:latin typeface="Book Antiqua" charset="0"/>
                <a:ea typeface="ＭＳ Ｐゴシック" charset="0"/>
                <a:cs typeface="ＭＳ Ｐゴシック" charset="0"/>
              </a:rPr>
              <a:t>).  </a:t>
            </a:r>
            <a:endParaRPr lang="en-US" sz="1800" dirty="0" smtClean="0">
              <a:latin typeface="Book Antiqua" charset="0"/>
              <a:ea typeface="ＭＳ Ｐゴシック" charset="0"/>
              <a:cs typeface="ＭＳ Ｐゴシック" charset="0"/>
            </a:endParaRPr>
          </a:p>
          <a:p>
            <a:r>
              <a:rPr lang="en-US" sz="1800" dirty="0" smtClean="0">
                <a:latin typeface="Book Antiqua" charset="0"/>
                <a:ea typeface="ＭＳ Ｐゴシック" charset="0"/>
                <a:cs typeface="ＭＳ Ｐゴシック" charset="0"/>
              </a:rPr>
              <a:t>Make </a:t>
            </a:r>
            <a:r>
              <a:rPr lang="en-US" sz="1800" dirty="0">
                <a:latin typeface="Book Antiqua" charset="0"/>
                <a:ea typeface="ＭＳ Ｐゴシック" charset="0"/>
                <a:cs typeface="ＭＳ Ｐゴシック" charset="0"/>
              </a:rPr>
              <a:t>sure the documentation is “jury friendly” (Don’t forget to use your Mr. </a:t>
            </a:r>
            <a:r>
              <a:rPr lang="en-US" sz="1800" dirty="0" smtClean="0">
                <a:latin typeface="Book Antiqua" charset="0"/>
                <a:ea typeface="ＭＳ Ｐゴシック" charset="0"/>
                <a:cs typeface="ＭＳ Ｐゴシック" charset="0"/>
              </a:rPr>
              <a:t>Smiley)</a:t>
            </a:r>
            <a:r>
              <a:rPr lang="en-US" sz="1800"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pic>
        <p:nvPicPr>
          <p:cNvPr id="2" name="Picture 1"/>
          <p:cNvPicPr>
            <a:picLocks noChangeAspect="1"/>
          </p:cNvPicPr>
          <p:nvPr/>
        </p:nvPicPr>
        <p:blipFill>
          <a:blip r:embed="rId2"/>
          <a:stretch>
            <a:fillRect/>
          </a:stretch>
        </p:blipFill>
        <p:spPr>
          <a:xfrm>
            <a:off x="6409266" y="4792134"/>
            <a:ext cx="347134" cy="347134"/>
          </a:xfrm>
          <a:prstGeom prst="rect">
            <a:avLst/>
          </a:prstGeom>
        </p:spPr>
      </p:pic>
      <p:pic>
        <p:nvPicPr>
          <p:cNvPr id="3" name="Picture 2"/>
          <p:cNvPicPr>
            <a:picLocks noChangeAspect="1"/>
          </p:cNvPicPr>
          <p:nvPr/>
        </p:nvPicPr>
        <p:blipFill>
          <a:blip r:embed="rId3"/>
          <a:stretch>
            <a:fillRect/>
          </a:stretch>
        </p:blipFill>
        <p:spPr>
          <a:xfrm>
            <a:off x="368300" y="2700867"/>
            <a:ext cx="1825943" cy="1803400"/>
          </a:xfrm>
          <a:prstGeom prst="rect">
            <a:avLst/>
          </a:prstGeom>
        </p:spPr>
      </p:pic>
    </p:spTree>
  </p:cSld>
  <p:clrMapOvr>
    <a:masterClrMapping/>
  </p:clrMapOvr>
  <p:transition xmlns:p14="http://schemas.microsoft.com/office/powerpoint/2010/mai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98475" y="93663"/>
            <a:ext cx="8147050" cy="1057804"/>
          </a:xfrm>
        </p:spPr>
        <p:txBody>
          <a:bodyPr/>
          <a:lstStyle/>
          <a:p>
            <a:r>
              <a:rPr lang="en-US" dirty="0" smtClean="0">
                <a:latin typeface="Book Antiqua" charset="0"/>
                <a:ea typeface="ＭＳ Ｐゴシック" charset="0"/>
                <a:cs typeface="ＭＳ Ｐゴシック" charset="0"/>
              </a:rPr>
              <a:t>Tip # 2</a:t>
            </a:r>
            <a:endParaRPr lang="en-US" dirty="0">
              <a:latin typeface="Book Antiqua" charset="0"/>
              <a:ea typeface="ＭＳ Ｐゴシック" charset="0"/>
              <a:cs typeface="ＭＳ Ｐゴシック" charset="0"/>
            </a:endParaRPr>
          </a:p>
        </p:txBody>
      </p:sp>
      <p:sp>
        <p:nvSpPr>
          <p:cNvPr id="43010"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Always </a:t>
            </a:r>
            <a:r>
              <a:rPr lang="en-US" dirty="0">
                <a:latin typeface="Book Antiqua" charset="0"/>
                <a:ea typeface="ＭＳ Ｐゴシック" charset="0"/>
                <a:cs typeface="ＭＳ Ｐゴシック" charset="0"/>
              </a:rPr>
              <a:t>state that you are accommodating a “workplace limitation” not a </a:t>
            </a:r>
            <a:r>
              <a:rPr lang="en-US" dirty="0" smtClean="0">
                <a:latin typeface="Book Antiqua" charset="0"/>
                <a:ea typeface="ＭＳ Ｐゴシック" charset="0"/>
                <a:cs typeface="ＭＳ Ｐゴシック" charset="0"/>
              </a:rPr>
              <a:t>disability or even an impairment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smtClean="0">
                <a:latin typeface="Book Antiqua" charset="0"/>
                <a:ea typeface="ＭＳ Ｐゴシック" charset="0"/>
                <a:cs typeface="ＭＳ Ｐゴシック" charset="0"/>
              </a:rPr>
              <a:t>McInnis</a:t>
            </a:r>
            <a:r>
              <a:rPr lang="en-US" dirty="0" smtClean="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98475" y="93663"/>
            <a:ext cx="8147050" cy="1091670"/>
          </a:xfrm>
        </p:spPr>
        <p:txBody>
          <a:bodyPr/>
          <a:lstStyle/>
          <a:p>
            <a:r>
              <a:rPr lang="en-US" dirty="0" smtClean="0">
                <a:latin typeface="Book Antiqua" charset="0"/>
                <a:ea typeface="ＭＳ Ｐゴシック" charset="0"/>
                <a:cs typeface="ＭＳ Ｐゴシック" charset="0"/>
              </a:rPr>
              <a:t>Tip # 3</a:t>
            </a:r>
            <a:endParaRPr lang="en-US" dirty="0">
              <a:latin typeface="Book Antiqua" charset="0"/>
              <a:ea typeface="ＭＳ Ｐゴシック" charset="0"/>
              <a:cs typeface="ＭＳ Ｐゴシック" charset="0"/>
            </a:endParaRPr>
          </a:p>
        </p:txBody>
      </p:sp>
      <p:sp>
        <p:nvSpPr>
          <p:cNvPr id="44034" name="Content Placeholder 2"/>
          <p:cNvSpPr>
            <a:spLocks noGrp="1"/>
          </p:cNvSpPr>
          <p:nvPr>
            <p:ph idx="1"/>
          </p:nvPr>
        </p:nvSpPr>
        <p:spPr>
          <a:xfrm>
            <a:off x="491067" y="1762125"/>
            <a:ext cx="8154458" cy="4884208"/>
          </a:xfrm>
        </p:spPr>
        <p:txBody>
          <a:bodyPr/>
          <a:lstStyle/>
          <a:p>
            <a:r>
              <a:rPr lang="en-US" sz="1800" dirty="0" smtClean="0">
                <a:latin typeface="Book Antiqua" charset="0"/>
                <a:ea typeface="ＭＳ Ｐゴシック" charset="0"/>
                <a:cs typeface="ＭＳ Ｐゴシック" charset="0"/>
              </a:rPr>
              <a:t>If </a:t>
            </a:r>
            <a:r>
              <a:rPr lang="en-US" sz="1800" dirty="0">
                <a:latin typeface="Book Antiqua" charset="0"/>
                <a:ea typeface="ＭＳ Ｐゴシック" charset="0"/>
                <a:cs typeface="ＭＳ Ｐゴシック" charset="0"/>
              </a:rPr>
              <a:t>it is reasonably possible, offer an employee with a medical restriction an alternative position </a:t>
            </a:r>
            <a:r>
              <a:rPr lang="en-US" sz="1800" dirty="0" smtClean="0">
                <a:latin typeface="Book Antiqua" charset="0"/>
                <a:ea typeface="ＭＳ Ｐゴシック" charset="0"/>
                <a:cs typeface="ＭＳ Ｐゴシック" charset="0"/>
              </a:rPr>
              <a:t>if </a:t>
            </a:r>
            <a:r>
              <a:rPr lang="en-US" sz="1800" dirty="0">
                <a:latin typeface="Book Antiqua" charset="0"/>
                <a:ea typeface="ＭＳ Ｐゴシック" charset="0"/>
                <a:cs typeface="ＭＳ Ｐゴシック" charset="0"/>
              </a:rPr>
              <a:t>the restriction precludes him </a:t>
            </a:r>
            <a:r>
              <a:rPr lang="en-US" sz="1800" dirty="0" smtClean="0">
                <a:latin typeface="Book Antiqua" charset="0"/>
                <a:ea typeface="ＭＳ Ｐゴシック" charset="0"/>
                <a:cs typeface="ＭＳ Ｐゴシック" charset="0"/>
              </a:rPr>
              <a:t>from </a:t>
            </a:r>
            <a:r>
              <a:rPr lang="en-US" sz="1800" dirty="0">
                <a:latin typeface="Book Antiqua" charset="0"/>
                <a:ea typeface="ＭＳ Ｐゴシック" charset="0"/>
                <a:cs typeface="ＭＳ Ｐゴシック" charset="0"/>
              </a:rPr>
              <a:t>performing the essential functions of </a:t>
            </a:r>
            <a:r>
              <a:rPr lang="en-US" sz="1800" dirty="0" smtClean="0">
                <a:latin typeface="Book Antiqua" charset="0"/>
                <a:ea typeface="ＭＳ Ｐゴシック" charset="0"/>
                <a:cs typeface="ＭＳ Ｐゴシック" charset="0"/>
              </a:rPr>
              <a:t>his </a:t>
            </a:r>
            <a:r>
              <a:rPr lang="en-US" sz="1800" dirty="0">
                <a:latin typeface="Book Antiqua" charset="0"/>
                <a:ea typeface="ＭＳ Ｐゴシック" charset="0"/>
                <a:cs typeface="ＭＳ Ｐゴシック" charset="0"/>
              </a:rPr>
              <a:t>current position with or without reasonable </a:t>
            </a:r>
            <a:r>
              <a:rPr lang="en-US" sz="1800" dirty="0" smtClean="0">
                <a:latin typeface="Book Antiqua" charset="0"/>
                <a:ea typeface="ＭＳ Ｐゴシック" charset="0"/>
                <a:cs typeface="ＭＳ Ｐゴシック" charset="0"/>
              </a:rPr>
              <a:t>accommodation  </a:t>
            </a:r>
          </a:p>
          <a:p>
            <a:r>
              <a:rPr lang="en-US" sz="1800" dirty="0" smtClean="0">
                <a:latin typeface="Book Antiqua" charset="0"/>
                <a:ea typeface="ＭＳ Ｐゴシック" charset="0"/>
                <a:cs typeface="ＭＳ Ｐゴシック" charset="0"/>
              </a:rPr>
              <a:t>Make </a:t>
            </a:r>
            <a:r>
              <a:rPr lang="en-US" sz="1800" dirty="0">
                <a:latin typeface="Book Antiqua" charset="0"/>
                <a:ea typeface="ＭＳ Ｐゴシック" charset="0"/>
                <a:cs typeface="ＭＳ Ｐゴシック" charset="0"/>
              </a:rPr>
              <a:t>sure you make the offer in good faith, and that the position offered is not degrading under the </a:t>
            </a:r>
            <a:r>
              <a:rPr lang="en-US" sz="1800" dirty="0" smtClean="0">
                <a:latin typeface="Book Antiqua" charset="0"/>
                <a:ea typeface="ＭＳ Ｐゴシック" charset="0"/>
                <a:cs typeface="ＭＳ Ｐゴシック" charset="0"/>
              </a:rPr>
              <a:t>circumstances(</a:t>
            </a:r>
            <a:r>
              <a:rPr lang="en-US" sz="1800" u="sng" dirty="0">
                <a:latin typeface="Book Antiqua" charset="0"/>
                <a:ea typeface="ＭＳ Ｐゴシック" charset="0"/>
                <a:cs typeface="ＭＳ Ｐゴシック" charset="0"/>
              </a:rPr>
              <a:t>See</a:t>
            </a:r>
            <a:r>
              <a:rPr lang="en-US" sz="1800" dirty="0">
                <a:latin typeface="Book Antiqua" charset="0"/>
                <a:ea typeface="ＭＳ Ｐゴシック" charset="0"/>
                <a:cs typeface="ＭＳ Ｐゴシック" charset="0"/>
              </a:rPr>
              <a:t> </a:t>
            </a:r>
            <a:r>
              <a:rPr lang="en-US" sz="1800" u="sng" dirty="0">
                <a:latin typeface="Book Antiqua" charset="0"/>
                <a:ea typeface="ＭＳ Ｐゴシック" charset="0"/>
                <a:cs typeface="ＭＳ Ｐゴシック" charset="0"/>
              </a:rPr>
              <a:t>Talk</a:t>
            </a:r>
            <a:r>
              <a:rPr lang="en-US" sz="1800" dirty="0">
                <a:latin typeface="Book Antiqua" charset="0"/>
                <a:ea typeface="ＭＳ Ｐゴシック" charset="0"/>
                <a:cs typeface="ＭＳ Ｐゴシック" charset="0"/>
              </a:rPr>
              <a:t>, </a:t>
            </a:r>
            <a:r>
              <a:rPr lang="en-US" sz="1800" u="sng" dirty="0">
                <a:latin typeface="Book Antiqua" charset="0"/>
                <a:ea typeface="ＭＳ Ｐゴシック" charset="0"/>
                <a:cs typeface="ＭＳ Ｐゴシック" charset="0"/>
              </a:rPr>
              <a:t>Foreman</a:t>
            </a:r>
            <a:r>
              <a:rPr lang="en-US" sz="1800" dirty="0">
                <a:latin typeface="Book Antiqua" charset="0"/>
                <a:ea typeface="ＭＳ Ｐゴシック" charset="0"/>
                <a:cs typeface="ＭＳ Ｐゴシック" charset="0"/>
              </a:rPr>
              <a:t>, and </a:t>
            </a:r>
            <a:r>
              <a:rPr lang="en-US" sz="1800" u="sng" dirty="0">
                <a:latin typeface="Book Antiqua" charset="0"/>
                <a:ea typeface="ＭＳ Ｐゴシック" charset="0"/>
                <a:cs typeface="ＭＳ Ｐゴシック" charset="0"/>
              </a:rPr>
              <a:t>R.J. </a:t>
            </a:r>
            <a:r>
              <a:rPr lang="en-US" sz="1800" u="sng" dirty="0" smtClean="0">
                <a:latin typeface="Book Antiqua" charset="0"/>
                <a:ea typeface="ＭＳ Ｐゴシック" charset="0"/>
                <a:cs typeface="ＭＳ Ｐゴシック" charset="0"/>
              </a:rPr>
              <a:t>Gallagher</a:t>
            </a:r>
            <a:r>
              <a:rPr lang="en-US" sz="1800" dirty="0" smtClean="0">
                <a:latin typeface="Book Antiqua" charset="0"/>
                <a:ea typeface="ＭＳ Ｐゴシック" charset="0"/>
                <a:cs typeface="ＭＳ Ｐゴシック" charset="0"/>
              </a:rPr>
              <a:t>) (these cases are no longer good law, but the underlying tip is still a good one)</a:t>
            </a:r>
          </a:p>
          <a:p>
            <a:r>
              <a:rPr lang="en-US" sz="1800" dirty="0" smtClean="0">
                <a:latin typeface="Book Antiqua" charset="0"/>
                <a:ea typeface="ＭＳ Ｐゴシック" charset="0"/>
                <a:cs typeface="ＭＳ Ｐゴシック" charset="0"/>
              </a:rPr>
              <a:t>Note conflict between EEOC guidance and  </a:t>
            </a:r>
            <a:r>
              <a:rPr lang="en-US" sz="1800" i="1" dirty="0" smtClean="0">
                <a:latin typeface="Book Antiqua" charset="0"/>
                <a:ea typeface="ＭＳ Ｐゴシック" charset="0"/>
                <a:cs typeface="ＭＳ Ｐゴシック" charset="0"/>
              </a:rPr>
              <a:t>Davis </a:t>
            </a:r>
            <a:r>
              <a:rPr lang="en-US" sz="1800" dirty="0" smtClean="0">
                <a:latin typeface="Book Antiqua" charset="0"/>
                <a:ea typeface="ＭＳ Ｐゴシック" charset="0"/>
                <a:cs typeface="ＭＳ Ｐゴシック" charset="0"/>
              </a:rPr>
              <a:t>case out of Fort Worth on the one hand, and the </a:t>
            </a:r>
            <a:r>
              <a:rPr lang="en-US" sz="1800" i="1" dirty="0" smtClean="0">
                <a:latin typeface="Book Antiqua" charset="0"/>
                <a:ea typeface="ＭＳ Ｐゴシック" charset="0"/>
                <a:cs typeface="ＭＳ Ｐゴシック" charset="0"/>
              </a:rPr>
              <a:t>Allen </a:t>
            </a:r>
            <a:r>
              <a:rPr lang="en-US" sz="1800" dirty="0" smtClean="0">
                <a:latin typeface="Book Antiqua" charset="0"/>
                <a:ea typeface="ＭＳ Ｐゴシック" charset="0"/>
                <a:cs typeface="ＭＳ Ｐゴシック" charset="0"/>
              </a:rPr>
              <a:t>and </a:t>
            </a:r>
            <a:r>
              <a:rPr lang="en-US" sz="1800" i="1" dirty="0" smtClean="0">
                <a:latin typeface="Book Antiqua" charset="0"/>
                <a:ea typeface="ＭＳ Ｐゴシック" charset="0"/>
                <a:cs typeface="ＭＳ Ｐゴシック" charset="0"/>
              </a:rPr>
              <a:t>Daugherty </a:t>
            </a:r>
            <a:r>
              <a:rPr lang="en-US" sz="1800" dirty="0" smtClean="0">
                <a:latin typeface="Book Antiqua" charset="0"/>
                <a:ea typeface="ＭＳ Ｐゴシック" charset="0"/>
                <a:cs typeface="ＭＳ Ｐゴシック" charset="0"/>
              </a:rPr>
              <a:t>cases out of the Fifth Circuit, on the other hand, regarding obligation to simply give a disabled employee a vacant job</a:t>
            </a:r>
            <a:endParaRPr lang="en-US" sz="1800" dirty="0">
              <a:latin typeface="Book Antiqua" charset="0"/>
              <a:ea typeface="ＭＳ Ｐゴシック" charset="0"/>
              <a:cs typeface="ＭＳ Ｐゴシック" charset="0"/>
            </a:endParaRP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98475" y="93663"/>
            <a:ext cx="8147050" cy="1125537"/>
          </a:xfrm>
        </p:spPr>
        <p:txBody>
          <a:bodyPr/>
          <a:lstStyle/>
          <a:p>
            <a:r>
              <a:rPr lang="en-US" dirty="0" smtClean="0">
                <a:latin typeface="Book Antiqua" charset="0"/>
                <a:ea typeface="ＭＳ Ｐゴシック" charset="0"/>
                <a:cs typeface="ＭＳ Ｐゴシック" charset="0"/>
              </a:rPr>
              <a:t>Tip # 4</a:t>
            </a:r>
            <a:endParaRPr lang="en-US" dirty="0">
              <a:latin typeface="Book Antiqua" charset="0"/>
              <a:ea typeface="ＭＳ Ｐゴシック" charset="0"/>
              <a:cs typeface="ＭＳ Ｐゴシック" charset="0"/>
            </a:endParaRPr>
          </a:p>
        </p:txBody>
      </p:sp>
      <p:sp>
        <p:nvSpPr>
          <p:cNvPr id="45058"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Do </a:t>
            </a:r>
            <a:r>
              <a:rPr lang="en-US" dirty="0">
                <a:latin typeface="Book Antiqua" charset="0"/>
                <a:ea typeface="ＭＳ Ｐゴシック" charset="0"/>
                <a:cs typeface="ＭＳ Ｐゴシック" charset="0"/>
              </a:rPr>
              <a:t>not unilaterally offer an employee a reasonable accommodation unless the employee’s disability, resulting workplace limitations, and the necessary reasonable accommodations are “open, obvious, and </a:t>
            </a:r>
            <a:r>
              <a:rPr lang="en-US" dirty="0" smtClean="0">
                <a:latin typeface="Book Antiqua" charset="0"/>
                <a:ea typeface="ＭＳ Ｐゴシック" charset="0"/>
                <a:cs typeface="ＭＳ Ｐゴシック" charset="0"/>
              </a:rPr>
              <a:t>apparent”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Taylor</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98475" y="93663"/>
            <a:ext cx="8147050" cy="1057804"/>
          </a:xfrm>
        </p:spPr>
        <p:txBody>
          <a:bodyPr/>
          <a:lstStyle/>
          <a:p>
            <a:r>
              <a:rPr lang="en-US" dirty="0" smtClean="0">
                <a:latin typeface="Book Antiqua" charset="0"/>
                <a:ea typeface="ＭＳ Ｐゴシック" charset="0"/>
                <a:cs typeface="ＭＳ Ｐゴシック" charset="0"/>
              </a:rPr>
              <a:t>Tip # 5</a:t>
            </a:r>
            <a:endParaRPr lang="en-US" dirty="0">
              <a:latin typeface="Book Antiqua" charset="0"/>
              <a:ea typeface="ＭＳ Ｐゴシック" charset="0"/>
              <a:cs typeface="ＭＳ Ｐゴシック" charset="0"/>
            </a:endParaRPr>
          </a:p>
        </p:txBody>
      </p:sp>
      <p:sp>
        <p:nvSpPr>
          <p:cNvPr id="46082"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Train </a:t>
            </a:r>
            <a:r>
              <a:rPr lang="en-US" dirty="0">
                <a:latin typeface="Book Antiqua" charset="0"/>
                <a:ea typeface="ＭＳ Ｐゴシック" charset="0"/>
                <a:cs typeface="ＭＳ Ｐゴシック" charset="0"/>
              </a:rPr>
              <a:t>your managers and HR to know when their interactive process duty has been triggered (it is not always obvious</a:t>
            </a:r>
            <a:r>
              <a:rPr lang="en-US" dirty="0" smtClean="0">
                <a:latin typeface="Book Antiqua" charset="0"/>
                <a:ea typeface="ＭＳ Ｐゴシック" charset="0"/>
                <a:cs typeface="ＭＳ Ｐゴシック" charset="0"/>
              </a:rPr>
              <a:t>)and </a:t>
            </a:r>
            <a:r>
              <a:rPr lang="en-US" dirty="0">
                <a:latin typeface="Book Antiqua" charset="0"/>
                <a:ea typeface="ＭＳ Ｐゴシック" charset="0"/>
                <a:cs typeface="ＭＳ Ｐゴシック" charset="0"/>
              </a:rPr>
              <a:t>what their responsibilities </a:t>
            </a:r>
            <a:r>
              <a:rPr lang="en-US" dirty="0" smtClean="0">
                <a:latin typeface="Book Antiqua" charset="0"/>
                <a:ea typeface="ＭＳ Ｐゴシック" charset="0"/>
                <a:cs typeface="ＭＳ Ｐゴシック" charset="0"/>
              </a:rPr>
              <a:t>are</a:t>
            </a:r>
            <a:endParaRPr lang="en-US" u="sng" dirty="0" smtClean="0">
              <a:latin typeface="Book Antiqua" charset="0"/>
              <a:ea typeface="ＭＳ Ｐゴシック" charset="0"/>
              <a:cs typeface="ＭＳ Ｐゴシック" charset="0"/>
            </a:endParaRPr>
          </a:p>
          <a:p>
            <a:pPr marL="0" indent="0">
              <a:buNone/>
            </a:pPr>
            <a:endParaRPr lang="en-US" dirty="0">
              <a:latin typeface="Book Antiqua" charset="0"/>
              <a:ea typeface="ＭＳ Ｐゴシック" charset="0"/>
              <a:cs typeface="ＭＳ Ｐゴシック" charset="0"/>
            </a:endParaRPr>
          </a:p>
          <a:p>
            <a:pPr lvl="1"/>
            <a:r>
              <a:rPr lang="en-US" u="sng" dirty="0" err="1" smtClean="0">
                <a:latin typeface="Book Antiqua" charset="0"/>
                <a:ea typeface="ＭＳ Ｐゴシック" charset="0"/>
                <a:cs typeface="ＭＳ Ｐゴシック" charset="0"/>
              </a:rPr>
              <a:t>Gagliardo</a:t>
            </a:r>
            <a:r>
              <a:rPr lang="en-US" dirty="0" smtClean="0">
                <a:latin typeface="Book Antiqua" charset="0"/>
                <a:ea typeface="ＭＳ Ｐゴシック" charset="0"/>
                <a:cs typeface="ＭＳ Ｐゴシック" charset="0"/>
              </a:rPr>
              <a:t> – one strike and your out (millions of dollars).</a:t>
            </a:r>
          </a:p>
          <a:p>
            <a:pPr marL="457200" lvl="1" indent="0">
              <a:buNone/>
            </a:pPr>
            <a:endParaRPr lang="en-US" dirty="0" smtClean="0">
              <a:latin typeface="Book Antiqua" charset="0"/>
              <a:ea typeface="ＭＳ Ｐゴシック" charset="0"/>
              <a:cs typeface="ＭＳ Ｐゴシック" charset="0"/>
            </a:endParaRPr>
          </a:p>
          <a:p>
            <a:pPr lvl="1"/>
            <a:r>
              <a:rPr lang="en-US" u="sng" dirty="0" smtClean="0">
                <a:latin typeface="Book Antiqua" charset="0"/>
                <a:ea typeface="ＭＳ Ｐゴシック" charset="0"/>
                <a:cs typeface="ＭＳ Ｐゴシック" charset="0"/>
              </a:rPr>
              <a:t>Chevron Phillips Chemical Co.</a:t>
            </a:r>
            <a:r>
              <a:rPr lang="en-US" dirty="0" smtClean="0">
                <a:latin typeface="Book Antiqua" charset="0"/>
                <a:ea typeface="ＭＳ Ｐゴシック" charset="0"/>
                <a:cs typeface="ＭＳ Ｐゴシック" charset="0"/>
              </a:rPr>
              <a:t> – be careful to consider doctor’s notes and other documents hinting that an accommodation is needed, even if not expressly stated</a:t>
            </a:r>
          </a:p>
        </p:txBody>
      </p:sp>
    </p:spTree>
  </p:cSld>
  <p:clrMapOvr>
    <a:masterClrMapping/>
  </p:clrMapOvr>
  <p:transition xmlns:p14="http://schemas.microsoft.com/office/powerpoint/2010/mai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98475" y="93663"/>
            <a:ext cx="8147050" cy="981604"/>
          </a:xfrm>
        </p:spPr>
        <p:txBody>
          <a:bodyPr/>
          <a:lstStyle/>
          <a:p>
            <a:r>
              <a:rPr lang="en-US" dirty="0" smtClean="0">
                <a:latin typeface="Book Antiqua" charset="0"/>
                <a:ea typeface="ＭＳ Ｐゴシック" charset="0"/>
                <a:cs typeface="ＭＳ Ｐゴシック" charset="0"/>
              </a:rPr>
              <a:t>Tip # 6</a:t>
            </a:r>
            <a:endParaRPr lang="en-US" dirty="0">
              <a:latin typeface="Book Antiqua" charset="0"/>
              <a:ea typeface="ＭＳ Ｐゴシック" charset="0"/>
              <a:cs typeface="ＭＳ Ｐゴシック" charset="0"/>
            </a:endParaRPr>
          </a:p>
        </p:txBody>
      </p:sp>
      <p:sp>
        <p:nvSpPr>
          <p:cNvPr id="47106" name="Content Placeholder 2"/>
          <p:cNvSpPr>
            <a:spLocks noGrp="1"/>
          </p:cNvSpPr>
          <p:nvPr>
            <p:ph idx="1"/>
          </p:nvPr>
        </p:nvSpPr>
        <p:spPr/>
        <p:txBody>
          <a:bodyPr/>
          <a:lstStyle/>
          <a:p>
            <a:r>
              <a:rPr lang="en-US" sz="1800" dirty="0" smtClean="0">
                <a:latin typeface="Book Antiqua" charset="0"/>
                <a:ea typeface="ＭＳ Ｐゴシック" charset="0"/>
                <a:cs typeface="ＭＳ Ｐゴシック" charset="0"/>
              </a:rPr>
              <a:t>Never </a:t>
            </a:r>
            <a:r>
              <a:rPr lang="en-US" sz="1800" dirty="0">
                <a:latin typeface="Book Antiqua" charset="0"/>
                <a:ea typeface="ＭＳ Ｐゴシック" charset="0"/>
                <a:cs typeface="ＭＳ Ｐゴシック" charset="0"/>
              </a:rPr>
              <a:t>deny a request for a reasonable accommodation without first engaging in the interactive process by: </a:t>
            </a:r>
            <a:endParaRPr lang="en-US" sz="1800" dirty="0" smtClean="0">
              <a:latin typeface="Book Antiqua" charset="0"/>
              <a:ea typeface="ＭＳ Ｐゴシック" charset="0"/>
              <a:cs typeface="ＭＳ Ｐゴシック" charset="0"/>
            </a:endParaRPr>
          </a:p>
          <a:p>
            <a:pPr lvl="1"/>
            <a:endParaRPr lang="en-US" sz="1800" dirty="0" smtClean="0">
              <a:latin typeface="Book Antiqua" charset="0"/>
              <a:ea typeface="ＭＳ Ｐゴシック" charset="0"/>
              <a:cs typeface="ＭＳ Ｐゴシック" charset="0"/>
            </a:endParaRPr>
          </a:p>
          <a:p>
            <a:pPr lvl="1"/>
            <a:r>
              <a:rPr lang="en-US" sz="1800" dirty="0" smtClean="0">
                <a:latin typeface="Book Antiqua" charset="0"/>
                <a:ea typeface="ＭＳ Ｐゴシック" charset="0"/>
                <a:cs typeface="ＭＳ Ｐゴシック" charset="0"/>
              </a:rPr>
              <a:t>(</a:t>
            </a:r>
            <a:r>
              <a:rPr lang="en-US" sz="1800" dirty="0">
                <a:latin typeface="Book Antiqua" charset="0"/>
                <a:ea typeface="ＭＳ Ｐゴシック" charset="0"/>
                <a:cs typeface="ＭＳ Ｐゴシック" charset="0"/>
              </a:rPr>
              <a:t>1) requesting proof of the disability and its resulting workplace limitations; </a:t>
            </a:r>
            <a:endParaRPr lang="en-US" sz="1800" dirty="0" smtClean="0">
              <a:latin typeface="Book Antiqua" charset="0"/>
              <a:ea typeface="ＭＳ Ｐゴシック" charset="0"/>
              <a:cs typeface="ＭＳ Ｐゴシック" charset="0"/>
            </a:endParaRPr>
          </a:p>
          <a:p>
            <a:pPr marL="457200" lvl="1" indent="0">
              <a:buNone/>
            </a:pPr>
            <a:endParaRPr lang="en-US" sz="1800" dirty="0">
              <a:latin typeface="Book Antiqua" charset="0"/>
              <a:ea typeface="ＭＳ Ｐゴシック" charset="0"/>
              <a:cs typeface="ＭＳ Ｐゴシック" charset="0"/>
            </a:endParaRPr>
          </a:p>
          <a:p>
            <a:pPr lvl="1"/>
            <a:r>
              <a:rPr lang="en-US" sz="1800" dirty="0" smtClean="0">
                <a:latin typeface="Book Antiqua" charset="0"/>
                <a:ea typeface="ＭＳ Ｐゴシック" charset="0"/>
                <a:cs typeface="ＭＳ Ｐゴシック" charset="0"/>
              </a:rPr>
              <a:t>(</a:t>
            </a:r>
            <a:r>
              <a:rPr lang="en-US" sz="1800" dirty="0">
                <a:latin typeface="Book Antiqua" charset="0"/>
                <a:ea typeface="ＭＳ Ｐゴシック" charset="0"/>
                <a:cs typeface="ＭＳ Ｐゴシック" charset="0"/>
              </a:rPr>
              <a:t>2) discussing the proposed reasonable accommodation with the employee in light of the employee’s job’s essential functions; and </a:t>
            </a:r>
          </a:p>
          <a:p>
            <a:pPr marL="457200" lvl="1" indent="0">
              <a:buNone/>
            </a:pPr>
            <a:endParaRPr lang="en-US" sz="1800" dirty="0">
              <a:latin typeface="Book Antiqua" charset="0"/>
              <a:ea typeface="ＭＳ Ｐゴシック" charset="0"/>
              <a:cs typeface="ＭＳ Ｐゴシック" charset="0"/>
            </a:endParaRPr>
          </a:p>
          <a:p>
            <a:pPr lvl="1"/>
            <a:r>
              <a:rPr lang="en-US" sz="1800" dirty="0" smtClean="0">
                <a:latin typeface="Book Antiqua" charset="0"/>
                <a:ea typeface="ＭＳ Ｐゴシック" charset="0"/>
                <a:cs typeface="ＭＳ Ｐゴシック" charset="0"/>
              </a:rPr>
              <a:t>(</a:t>
            </a:r>
            <a:r>
              <a:rPr lang="en-US" sz="1800" dirty="0">
                <a:latin typeface="Book Antiqua" charset="0"/>
                <a:ea typeface="ＭＳ Ｐゴシック" charset="0"/>
                <a:cs typeface="ＭＳ Ｐゴシック" charset="0"/>
              </a:rPr>
              <a:t>3) explaining to the employee why you believe their proposed accommodation is not reasonable and giving them an alternative proposed accommodation, or at least an opportunity to respond or propose a new </a:t>
            </a:r>
            <a:r>
              <a:rPr lang="en-US" sz="1800" dirty="0" smtClean="0">
                <a:latin typeface="Book Antiqua" charset="0"/>
                <a:ea typeface="ＭＳ Ｐゴシック" charset="0"/>
                <a:cs typeface="ＭＳ Ｐゴシック" charset="0"/>
              </a:rPr>
              <a:t>accommodation </a:t>
            </a:r>
            <a:r>
              <a:rPr lang="en-US" sz="1800" dirty="0">
                <a:latin typeface="Book Antiqua" charset="0"/>
                <a:ea typeface="ＭＳ Ｐゴシック" charset="0"/>
                <a:cs typeface="ＭＳ Ｐゴシック" charset="0"/>
              </a:rPr>
              <a:t>(</a:t>
            </a:r>
            <a:r>
              <a:rPr lang="en-US" sz="1800" u="sng" dirty="0">
                <a:latin typeface="Book Antiqua" charset="0"/>
                <a:ea typeface="ＭＳ Ｐゴシック" charset="0"/>
                <a:cs typeface="ＭＳ Ｐゴシック" charset="0"/>
              </a:rPr>
              <a:t>See</a:t>
            </a:r>
            <a:r>
              <a:rPr lang="en-US" sz="1800" dirty="0">
                <a:latin typeface="Book Antiqua" charset="0"/>
                <a:ea typeface="ＭＳ Ｐゴシック" charset="0"/>
                <a:cs typeface="ＭＳ Ｐゴシック" charset="0"/>
              </a:rPr>
              <a:t> </a:t>
            </a:r>
            <a:r>
              <a:rPr lang="en-US" sz="1800" u="sng" dirty="0">
                <a:latin typeface="Book Antiqua" charset="0"/>
                <a:ea typeface="ＭＳ Ｐゴシック" charset="0"/>
                <a:cs typeface="ＭＳ Ｐゴシック" charset="0"/>
              </a:rPr>
              <a:t>Humphrey</a:t>
            </a:r>
            <a:r>
              <a:rPr lang="en-US" sz="1800"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98475" y="93663"/>
            <a:ext cx="8147050" cy="1083204"/>
          </a:xfrm>
        </p:spPr>
        <p:txBody>
          <a:bodyPr/>
          <a:lstStyle/>
          <a:p>
            <a:r>
              <a:rPr lang="en-US" dirty="0" smtClean="0">
                <a:latin typeface="Book Antiqua" charset="0"/>
                <a:ea typeface="ＭＳ Ｐゴシック" charset="0"/>
                <a:cs typeface="ＭＳ Ｐゴシック" charset="0"/>
              </a:rPr>
              <a:t>Tip # 7</a:t>
            </a:r>
            <a:endParaRPr lang="en-US" dirty="0">
              <a:latin typeface="Book Antiqua" charset="0"/>
              <a:ea typeface="ＭＳ Ｐゴシック" charset="0"/>
              <a:cs typeface="ＭＳ Ｐゴシック" charset="0"/>
            </a:endParaRPr>
          </a:p>
        </p:txBody>
      </p:sp>
      <p:sp>
        <p:nvSpPr>
          <p:cNvPr id="48130"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Do </a:t>
            </a:r>
            <a:r>
              <a:rPr lang="en-US" dirty="0">
                <a:latin typeface="Book Antiqua" charset="0"/>
                <a:ea typeface="ＭＳ Ｐゴシック" charset="0"/>
                <a:cs typeface="ＭＳ Ｐゴシック" charset="0"/>
              </a:rPr>
              <a:t>not deny a requested accommodation on the basis that although it is generally reasonable, the employee cannot have that accommodation because of poor performance or disciplinary action that was caused by the effects of their </a:t>
            </a:r>
            <a:r>
              <a:rPr lang="en-US" dirty="0" smtClean="0">
                <a:latin typeface="Book Antiqua" charset="0"/>
                <a:ea typeface="ＭＳ Ｐゴシック" charset="0"/>
                <a:cs typeface="ＭＳ Ｐゴシック" charset="0"/>
              </a:rPr>
              <a:t>disability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Humphrey</a:t>
            </a:r>
            <a:r>
              <a:rPr lang="en-US" dirty="0">
                <a:latin typeface="Book Antiqua" charset="0"/>
                <a:ea typeface="ＭＳ Ｐゴシック" charset="0"/>
                <a:cs typeface="ＭＳ Ｐゴシック" charset="0"/>
              </a:rPr>
              <a:t> and </a:t>
            </a:r>
            <a:r>
              <a:rPr lang="en-US" u="sng" dirty="0">
                <a:latin typeface="Book Antiqua" charset="0"/>
                <a:ea typeface="ＭＳ Ｐゴシック" charset="0"/>
                <a:cs typeface="ＭＳ Ｐゴシック" charset="0"/>
              </a:rPr>
              <a:t>Riel</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98475" y="93663"/>
            <a:ext cx="8147050" cy="1057804"/>
          </a:xfrm>
        </p:spPr>
        <p:txBody>
          <a:bodyPr/>
          <a:lstStyle/>
          <a:p>
            <a:r>
              <a:rPr lang="en-US" dirty="0" smtClean="0">
                <a:latin typeface="Book Antiqua" charset="0"/>
                <a:ea typeface="ＭＳ Ｐゴシック" charset="0"/>
                <a:cs typeface="ＭＳ Ｐゴシック" charset="0"/>
              </a:rPr>
              <a:t>Tip # 8</a:t>
            </a:r>
            <a:endParaRPr lang="en-US" dirty="0">
              <a:latin typeface="Book Antiqua" charset="0"/>
              <a:ea typeface="ＭＳ Ｐゴシック" charset="0"/>
              <a:cs typeface="ＭＳ Ｐゴシック" charset="0"/>
            </a:endParaRPr>
          </a:p>
        </p:txBody>
      </p:sp>
      <p:sp>
        <p:nvSpPr>
          <p:cNvPr id="49154"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If </a:t>
            </a:r>
            <a:r>
              <a:rPr lang="en-US" dirty="0">
                <a:latin typeface="Book Antiqua" charset="0"/>
                <a:ea typeface="ＭＳ Ｐゴシック" charset="0"/>
                <a:cs typeface="ＭＳ Ｐゴシック" charset="0"/>
              </a:rPr>
              <a:t>a disabled employee requests a reasonable and definite leave of absence as an accommodation, grant their request unless you can prove that doing so would cause an “undue hardship” on your business (which is usually very difficult to </a:t>
            </a:r>
            <a:r>
              <a:rPr lang="en-US" dirty="0" smtClean="0">
                <a:latin typeface="Book Antiqua" charset="0"/>
                <a:ea typeface="ＭＳ Ｐゴシック" charset="0"/>
                <a:cs typeface="ＭＳ Ｐゴシック" charset="0"/>
              </a:rPr>
              <a:t>prove).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Garcia-Ayala</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98475" y="93663"/>
            <a:ext cx="8147050" cy="913870"/>
          </a:xfrm>
        </p:spPr>
        <p:txBody>
          <a:bodyPr/>
          <a:lstStyle/>
          <a:p>
            <a:r>
              <a:rPr lang="en-US" dirty="0" smtClean="0">
                <a:latin typeface="Book Antiqua" charset="0"/>
                <a:ea typeface="ＭＳ Ｐゴシック" charset="0"/>
                <a:cs typeface="ＭＳ Ｐゴシック" charset="0"/>
              </a:rPr>
              <a:t>Tip # 9</a:t>
            </a:r>
            <a:endParaRPr lang="en-US" dirty="0">
              <a:latin typeface="Book Antiqua" charset="0"/>
              <a:ea typeface="ＭＳ Ｐゴシック" charset="0"/>
              <a:cs typeface="ＭＳ Ｐゴシック" charset="0"/>
            </a:endParaRPr>
          </a:p>
        </p:txBody>
      </p:sp>
      <p:sp>
        <p:nvSpPr>
          <p:cNvPr id="50178"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Do </a:t>
            </a:r>
            <a:r>
              <a:rPr lang="en-US" dirty="0">
                <a:latin typeface="Book Antiqua" charset="0"/>
                <a:ea typeface="ＭＳ Ｐゴシック" charset="0"/>
                <a:cs typeface="ＭＳ Ｐゴシック" charset="0"/>
              </a:rPr>
              <a:t>not implement “safety-based” qualification standards for job applicants that tend to exclude disabled persons unless you can meet the “business necessity” </a:t>
            </a:r>
            <a:r>
              <a:rPr lang="en-US" dirty="0" smtClean="0">
                <a:latin typeface="Book Antiqua" charset="0"/>
                <a:ea typeface="ＭＳ Ｐゴシック" charset="0"/>
                <a:cs typeface="ＭＳ Ｐゴシック" charset="0"/>
              </a:rPr>
              <a:t>standard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smtClean="0">
                <a:latin typeface="Book Antiqua" charset="0"/>
                <a:ea typeface="ＭＳ Ｐゴシック" charset="0"/>
                <a:cs typeface="ＭＳ Ｐゴシック" charset="0"/>
              </a:rPr>
              <a:t>Exxon</a:t>
            </a:r>
            <a:r>
              <a:rPr lang="en-US" dirty="0" smtClean="0">
                <a:latin typeface="Book Antiqua" charset="0"/>
                <a:ea typeface="ＭＳ Ｐゴシック" charset="0"/>
                <a:cs typeface="ＭＳ Ｐゴシック" charset="0"/>
              </a:rPr>
              <a:t> case for explanation of this standard)</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1.  Will some impairments always be considered “disabilities”?</a:t>
            </a:r>
            <a:br>
              <a:rPr lang="en-US" sz="3200" dirty="0" smtClean="0"/>
            </a:br>
            <a:endParaRPr lang="en-US" sz="3200" dirty="0"/>
          </a:p>
        </p:txBody>
      </p:sp>
      <p:sp>
        <p:nvSpPr>
          <p:cNvPr id="3" name="Content Placeholder 2"/>
          <p:cNvSpPr>
            <a:spLocks noGrp="1"/>
          </p:cNvSpPr>
          <p:nvPr>
            <p:ph idx="1"/>
          </p:nvPr>
        </p:nvSpPr>
        <p:spPr>
          <a:xfrm>
            <a:off x="2362200" y="2058458"/>
            <a:ext cx="3886200" cy="3715809"/>
          </a:xfrm>
        </p:spPr>
        <p:txBody>
          <a:bodyPr/>
          <a:lstStyle/>
          <a:p>
            <a:pPr lvl="1"/>
            <a:r>
              <a:rPr lang="en-US" sz="1600" dirty="0" smtClean="0"/>
              <a:t>Deafness</a:t>
            </a:r>
          </a:p>
          <a:p>
            <a:pPr lvl="1"/>
            <a:r>
              <a:rPr lang="en-US" sz="1600" dirty="0" smtClean="0"/>
              <a:t>Blindness</a:t>
            </a:r>
          </a:p>
          <a:p>
            <a:pPr lvl="1"/>
            <a:r>
              <a:rPr lang="en-US" sz="1600" dirty="0" smtClean="0"/>
              <a:t>Intellectual Disability</a:t>
            </a:r>
          </a:p>
          <a:p>
            <a:pPr lvl="1"/>
            <a:r>
              <a:rPr lang="en-US" sz="1600" dirty="0" smtClean="0"/>
              <a:t>Partially or completely missing limbs</a:t>
            </a:r>
          </a:p>
          <a:p>
            <a:pPr lvl="1"/>
            <a:r>
              <a:rPr lang="en-US" sz="1600" dirty="0" smtClean="0"/>
              <a:t>Mobility impairments requiring the use of a wheelchair</a:t>
            </a:r>
          </a:p>
          <a:p>
            <a:pPr lvl="1"/>
            <a:r>
              <a:rPr lang="en-US" sz="1600" dirty="0" smtClean="0"/>
              <a:t>Autism</a:t>
            </a:r>
          </a:p>
          <a:p>
            <a:pPr lvl="1"/>
            <a:r>
              <a:rPr lang="en-US" sz="1600" dirty="0" smtClean="0"/>
              <a:t>Cancer</a:t>
            </a:r>
          </a:p>
          <a:p>
            <a:pPr lvl="1"/>
            <a:r>
              <a:rPr lang="en-US" sz="1600" dirty="0" smtClean="0"/>
              <a:t>Cerebral palsy</a:t>
            </a:r>
          </a:p>
          <a:p>
            <a:pPr lvl="1"/>
            <a:r>
              <a:rPr lang="en-US" sz="1600" dirty="0" smtClean="0"/>
              <a:t>Diabetes</a:t>
            </a:r>
            <a:endParaRPr lang="en-US" sz="1600" dirty="0"/>
          </a:p>
        </p:txBody>
      </p:sp>
      <p:pic>
        <p:nvPicPr>
          <p:cNvPr id="5" name="Picture 4"/>
          <p:cNvPicPr>
            <a:picLocks noChangeAspect="1"/>
          </p:cNvPicPr>
          <p:nvPr/>
        </p:nvPicPr>
        <p:blipFill>
          <a:blip r:embed="rId2"/>
          <a:stretch>
            <a:fillRect/>
          </a:stretch>
        </p:blipFill>
        <p:spPr>
          <a:xfrm>
            <a:off x="347133" y="3031066"/>
            <a:ext cx="1752033" cy="1312334"/>
          </a:xfrm>
          <a:prstGeom prst="rect">
            <a:avLst/>
          </a:prstGeom>
        </p:spPr>
      </p:pic>
      <p:sp>
        <p:nvSpPr>
          <p:cNvPr id="8" name="Content Placeholder 2"/>
          <p:cNvSpPr txBox="1">
            <a:spLocks/>
          </p:cNvSpPr>
          <p:nvPr/>
        </p:nvSpPr>
        <p:spPr bwMode="auto">
          <a:xfrm>
            <a:off x="5528733" y="2100791"/>
            <a:ext cx="3031067" cy="369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ts val="2000"/>
              </a:spcBef>
              <a:spcAft>
                <a:spcPct val="0"/>
              </a:spcAft>
              <a:buClr>
                <a:srgbClr val="6D6452"/>
              </a:buClr>
              <a:buSzPct val="75000"/>
              <a:buFont typeface="Wingdings 2" charset="0"/>
              <a:buChar char=""/>
              <a:defRPr sz="2200" kern="1200">
                <a:solidFill>
                  <a:srgbClr val="6D6452"/>
                </a:solidFill>
                <a:latin typeface="+mn-lt"/>
                <a:ea typeface="ＭＳ Ｐゴシック" charset="-128"/>
                <a:cs typeface="ＭＳ Ｐゴシック" charset="-128"/>
              </a:defRPr>
            </a:lvl1pPr>
            <a:lvl2pPr marL="914400" indent="-457200" algn="l" rtl="0" eaLnBrk="0" fontAlgn="base" hangingPunct="0">
              <a:spcBef>
                <a:spcPts val="600"/>
              </a:spcBef>
              <a:spcAft>
                <a:spcPct val="0"/>
              </a:spcAft>
              <a:buClr>
                <a:srgbClr val="A49A85"/>
              </a:buClr>
              <a:buSzPct val="75000"/>
              <a:buFont typeface="Wingdings 2" charset="0"/>
              <a:buChar char=""/>
              <a:defRPr sz="2000" kern="1200">
                <a:solidFill>
                  <a:srgbClr val="6D6452"/>
                </a:solidFill>
                <a:latin typeface="+mn-lt"/>
                <a:ea typeface="ＭＳ Ｐゴシック" charset="-128"/>
                <a:cs typeface="+mn-cs"/>
              </a:defRPr>
            </a:lvl2pPr>
            <a:lvl3pPr marL="13716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3pPr>
            <a:lvl4pPr marL="1828800" indent="-457200" algn="l" rtl="0" eaLnBrk="0" fontAlgn="base" hangingPunct="0">
              <a:spcBef>
                <a:spcPts val="600"/>
              </a:spcBef>
              <a:spcAft>
                <a:spcPct val="0"/>
              </a:spcAft>
              <a:buClr>
                <a:srgbClr val="A49A85"/>
              </a:buClr>
              <a:buSzPct val="75000"/>
              <a:buFont typeface="Wingdings 2" charset="0"/>
              <a:buChar char=""/>
              <a:defRPr kern="1200">
                <a:solidFill>
                  <a:srgbClr val="6D6452"/>
                </a:solidFill>
                <a:latin typeface="+mn-lt"/>
                <a:ea typeface="ＭＳ Ｐゴシック" charset="-128"/>
                <a:cs typeface="+mn-cs"/>
              </a:defRPr>
            </a:lvl4pPr>
            <a:lvl5pPr marL="22860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600" dirty="0" smtClean="0"/>
              <a:t>Epilepsy</a:t>
            </a:r>
          </a:p>
          <a:p>
            <a:pPr lvl="1"/>
            <a:r>
              <a:rPr lang="en-US" sz="1600" dirty="0" smtClean="0"/>
              <a:t>HIV or AIDS</a:t>
            </a:r>
          </a:p>
          <a:p>
            <a:pPr lvl="1"/>
            <a:r>
              <a:rPr lang="en-US" sz="1600" dirty="0" smtClean="0"/>
              <a:t>Multiple sclerosis</a:t>
            </a:r>
          </a:p>
          <a:p>
            <a:pPr lvl="1"/>
            <a:r>
              <a:rPr lang="en-US" sz="1600" dirty="0" smtClean="0"/>
              <a:t>Muscular Dystrophy</a:t>
            </a:r>
          </a:p>
          <a:p>
            <a:pPr lvl="1"/>
            <a:r>
              <a:rPr lang="en-US" sz="1600" dirty="0" smtClean="0"/>
              <a:t>Major Depression</a:t>
            </a:r>
          </a:p>
          <a:p>
            <a:pPr lvl="1"/>
            <a:r>
              <a:rPr lang="en-US" sz="1600" dirty="0" smtClean="0"/>
              <a:t>Bipolar Disorder</a:t>
            </a:r>
          </a:p>
          <a:p>
            <a:pPr lvl="1"/>
            <a:r>
              <a:rPr lang="en-US" sz="1600" dirty="0" smtClean="0"/>
              <a:t>Post-traumatic stress disorder</a:t>
            </a:r>
          </a:p>
          <a:p>
            <a:pPr lvl="1"/>
            <a:r>
              <a:rPr lang="en-US" sz="1600" dirty="0" smtClean="0"/>
              <a:t>Obsessive compulsive disorder</a:t>
            </a:r>
          </a:p>
          <a:p>
            <a:pPr lvl="1"/>
            <a:r>
              <a:rPr lang="en-US" sz="1600" dirty="0" smtClean="0"/>
              <a:t>Schizophrenia </a:t>
            </a:r>
          </a:p>
        </p:txBody>
      </p:sp>
      <p:sp>
        <p:nvSpPr>
          <p:cNvPr id="9" name="Content Placeholder 2"/>
          <p:cNvSpPr txBox="1">
            <a:spLocks/>
          </p:cNvSpPr>
          <p:nvPr/>
        </p:nvSpPr>
        <p:spPr bwMode="auto">
          <a:xfrm>
            <a:off x="804333" y="1355725"/>
            <a:ext cx="7535333"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spcBef>
                <a:spcPts val="2000"/>
              </a:spcBef>
              <a:spcAft>
                <a:spcPct val="0"/>
              </a:spcAft>
              <a:buClr>
                <a:srgbClr val="6D6452"/>
              </a:buClr>
              <a:buSzPct val="75000"/>
              <a:buFont typeface="Wingdings 2" charset="0"/>
              <a:buChar char=""/>
              <a:defRPr sz="2200" kern="1200">
                <a:solidFill>
                  <a:srgbClr val="6D6452"/>
                </a:solidFill>
                <a:latin typeface="+mn-lt"/>
                <a:ea typeface="ＭＳ Ｐゴシック" charset="-128"/>
                <a:cs typeface="ＭＳ Ｐゴシック" charset="-128"/>
              </a:defRPr>
            </a:lvl1pPr>
            <a:lvl2pPr marL="914400" indent="-457200" algn="l" rtl="0" eaLnBrk="0" fontAlgn="base" hangingPunct="0">
              <a:spcBef>
                <a:spcPts val="600"/>
              </a:spcBef>
              <a:spcAft>
                <a:spcPct val="0"/>
              </a:spcAft>
              <a:buClr>
                <a:srgbClr val="A49A85"/>
              </a:buClr>
              <a:buSzPct val="75000"/>
              <a:buFont typeface="Wingdings 2" charset="0"/>
              <a:buChar char=""/>
              <a:defRPr sz="2000" kern="1200">
                <a:solidFill>
                  <a:srgbClr val="6D6452"/>
                </a:solidFill>
                <a:latin typeface="+mn-lt"/>
                <a:ea typeface="ＭＳ Ｐゴシック" charset="-128"/>
                <a:cs typeface="+mn-cs"/>
              </a:defRPr>
            </a:lvl2pPr>
            <a:lvl3pPr marL="13716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3pPr>
            <a:lvl4pPr marL="1828800" indent="-457200" algn="l" rtl="0" eaLnBrk="0" fontAlgn="base" hangingPunct="0">
              <a:spcBef>
                <a:spcPts val="600"/>
              </a:spcBef>
              <a:spcAft>
                <a:spcPct val="0"/>
              </a:spcAft>
              <a:buClr>
                <a:srgbClr val="A49A85"/>
              </a:buClr>
              <a:buSzPct val="75000"/>
              <a:buFont typeface="Wingdings 2" charset="0"/>
              <a:buChar char=""/>
              <a:defRPr kern="1200">
                <a:solidFill>
                  <a:srgbClr val="6D6452"/>
                </a:solidFill>
                <a:latin typeface="+mn-lt"/>
                <a:ea typeface="ＭＳ Ｐゴシック" charset="-128"/>
                <a:cs typeface="+mn-cs"/>
              </a:defRPr>
            </a:lvl4pPr>
            <a:lvl5pPr marL="2286000" indent="-457200" algn="l" rtl="0" eaLnBrk="0" fontAlgn="base" hangingPunct="0">
              <a:spcBef>
                <a:spcPts val="600"/>
              </a:spcBef>
              <a:spcAft>
                <a:spcPct val="0"/>
              </a:spcAft>
              <a:buClr>
                <a:srgbClr val="6D6452"/>
              </a:buClr>
              <a:buSzPct val="75000"/>
              <a:buFont typeface="Wingdings 2" charset="0"/>
              <a:buChar char=""/>
              <a:defRPr kern="1200">
                <a:solidFill>
                  <a:srgbClr val="6D645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600" dirty="0" smtClean="0"/>
              <a:t>Some impairments will “virtually always” be considered disabilities:</a:t>
            </a:r>
          </a:p>
        </p:txBody>
      </p:sp>
    </p:spTree>
    <p:extLst>
      <p:ext uri="{BB962C8B-B14F-4D97-AF65-F5344CB8AC3E}">
        <p14:creationId xmlns:p14="http://schemas.microsoft.com/office/powerpoint/2010/main" val="2736384993"/>
      </p:ext>
    </p:extLst>
  </p:cSld>
  <p:clrMapOvr>
    <a:masterClrMapping/>
  </p:clrMapOvr>
  <p:transition xmlns:p14="http://schemas.microsoft.com/office/powerpoint/2010/mai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98475" y="93663"/>
            <a:ext cx="8147050" cy="1032404"/>
          </a:xfrm>
        </p:spPr>
        <p:txBody>
          <a:bodyPr/>
          <a:lstStyle/>
          <a:p>
            <a:r>
              <a:rPr lang="en-US" dirty="0" smtClean="0">
                <a:latin typeface="Book Antiqua" charset="0"/>
                <a:ea typeface="ＭＳ Ｐゴシック" charset="0"/>
                <a:cs typeface="ＭＳ Ｐゴシック" charset="0"/>
              </a:rPr>
              <a:t>Tip # 10</a:t>
            </a:r>
            <a:endParaRPr lang="en-US" dirty="0">
              <a:latin typeface="Book Antiqua" charset="0"/>
              <a:ea typeface="ＭＳ Ｐゴシック" charset="0"/>
              <a:cs typeface="ＭＳ Ｐゴシック" charset="0"/>
            </a:endParaRPr>
          </a:p>
        </p:txBody>
      </p:sp>
      <p:sp>
        <p:nvSpPr>
          <p:cNvPr id="51202"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Do </a:t>
            </a:r>
            <a:r>
              <a:rPr lang="en-US" dirty="0">
                <a:latin typeface="Book Antiqua" charset="0"/>
                <a:ea typeface="ＭＳ Ｐゴシック" charset="0"/>
                <a:cs typeface="ＭＳ Ｐゴシック" charset="0"/>
              </a:rPr>
              <a:t>not remove an employee from their job because you are concerned that because of their disability they pose a “direct threat” to the health and safety of themselves or others unless you can prove based on the most current medical evidence (not myth, fear, or </a:t>
            </a:r>
            <a:r>
              <a:rPr lang="en-US" dirty="0" smtClean="0">
                <a:latin typeface="Book Antiqua" charset="0"/>
                <a:ea typeface="ＭＳ Ｐゴシック" charset="0"/>
                <a:cs typeface="ＭＳ Ｐゴシック" charset="0"/>
              </a:rPr>
              <a:t>stereotype), </a:t>
            </a:r>
            <a:r>
              <a:rPr lang="en-US" dirty="0">
                <a:latin typeface="Book Antiqua" charset="0"/>
                <a:ea typeface="ＭＳ Ｐゴシック" charset="0"/>
                <a:cs typeface="ＭＳ Ｐゴシック" charset="0"/>
              </a:rPr>
              <a:t>that the employee is “a walking time </a:t>
            </a:r>
            <a:r>
              <a:rPr lang="en-US" dirty="0" smtClean="0">
                <a:latin typeface="Book Antiqua" charset="0"/>
                <a:ea typeface="ＭＳ Ｐゴシック" charset="0"/>
                <a:cs typeface="ＭＳ Ｐゴシック" charset="0"/>
              </a:rPr>
              <a:t>bomb”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Rizzo</a:t>
            </a:r>
            <a:r>
              <a:rPr lang="en-US" dirty="0">
                <a:latin typeface="Book Antiqua" charset="0"/>
                <a:ea typeface="ＭＳ Ｐゴシック" charset="0"/>
                <a:cs typeface="ＭＳ Ｐゴシック" charset="0"/>
              </a:rPr>
              <a:t>,  </a:t>
            </a:r>
            <a:r>
              <a:rPr lang="en-US" u="sng" dirty="0" err="1">
                <a:latin typeface="Book Antiqua" charset="0"/>
                <a:ea typeface="ＭＳ Ｐゴシック" charset="0"/>
                <a:cs typeface="ＭＳ Ｐゴシック" charset="0"/>
              </a:rPr>
              <a:t>Turco</a:t>
            </a:r>
            <a:r>
              <a:rPr lang="en-US" u="sng" dirty="0">
                <a:latin typeface="Book Antiqua" charset="0"/>
                <a:ea typeface="ＭＳ Ｐゴシック" charset="0"/>
                <a:cs typeface="ＭＳ Ｐゴシック" charset="0"/>
              </a:rPr>
              <a:t>, </a:t>
            </a:r>
            <a:r>
              <a:rPr lang="en-US" dirty="0">
                <a:latin typeface="Book Antiqua" charset="0"/>
                <a:ea typeface="ＭＳ Ｐゴシック" charset="0"/>
                <a:cs typeface="ＭＳ Ｐゴシック" charset="0"/>
              </a:rPr>
              <a:t>and </a:t>
            </a:r>
            <a:r>
              <a:rPr lang="en-US" u="sng" dirty="0">
                <a:latin typeface="Book Antiqua" charset="0"/>
                <a:ea typeface="ＭＳ Ｐゴシック" charset="0"/>
                <a:cs typeface="ＭＳ Ｐゴシック" charset="0"/>
              </a:rPr>
              <a:t>E.I. Du Pont de Nemours &amp; Co.</a:t>
            </a:r>
            <a:r>
              <a:rPr lang="en-US" dirty="0">
                <a:latin typeface="Book Antiqua" charset="0"/>
                <a:ea typeface="ＭＳ Ｐゴシック" charset="0"/>
                <a:cs typeface="ＭＳ Ｐゴシック" charset="0"/>
              </a:rPr>
              <a:t>). </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98475" y="93663"/>
            <a:ext cx="8147050" cy="981604"/>
          </a:xfrm>
        </p:spPr>
        <p:txBody>
          <a:bodyPr/>
          <a:lstStyle/>
          <a:p>
            <a:r>
              <a:rPr lang="en-US" dirty="0" smtClean="0">
                <a:latin typeface="Book Antiqua" charset="0"/>
                <a:ea typeface="ＭＳ Ｐゴシック" charset="0"/>
                <a:cs typeface="ＭＳ Ｐゴシック" charset="0"/>
              </a:rPr>
              <a:t>Tip # 11</a:t>
            </a:r>
            <a:endParaRPr lang="en-US" dirty="0">
              <a:latin typeface="Book Antiqua" charset="0"/>
              <a:ea typeface="ＭＳ Ｐゴシック" charset="0"/>
              <a:cs typeface="ＭＳ Ｐゴシック" charset="0"/>
            </a:endParaRPr>
          </a:p>
        </p:txBody>
      </p:sp>
      <p:sp>
        <p:nvSpPr>
          <p:cNvPr id="52226" name="Content Placeholder 2"/>
          <p:cNvSpPr>
            <a:spLocks noGrp="1"/>
          </p:cNvSpPr>
          <p:nvPr>
            <p:ph idx="1"/>
          </p:nvPr>
        </p:nvSpPr>
        <p:spPr/>
        <p:txBody>
          <a:bodyPr/>
          <a:lstStyle/>
          <a:p>
            <a:r>
              <a:rPr lang="en-US" sz="1800" dirty="0" smtClean="0">
                <a:latin typeface="Book Antiqua" charset="0"/>
                <a:ea typeface="ＭＳ Ｐゴシック" charset="0"/>
                <a:cs typeface="ＭＳ Ｐゴシック" charset="0"/>
              </a:rPr>
              <a:t>Do </a:t>
            </a:r>
            <a:r>
              <a:rPr lang="en-US" sz="1800" dirty="0">
                <a:latin typeface="Book Antiqua" charset="0"/>
                <a:ea typeface="ＭＳ Ｐゴシック" charset="0"/>
                <a:cs typeface="ＭＳ Ｐゴシック" charset="0"/>
              </a:rPr>
              <a:t>not deny a request for a reasonable accommodation on the grounds that to do so would “show favoritism,” “set a bad precedent,” or undermine the company’s need to apply policies consistently.  (</a:t>
            </a:r>
            <a:r>
              <a:rPr lang="en-US" sz="1800" u="sng" dirty="0">
                <a:latin typeface="Book Antiqua" charset="0"/>
                <a:ea typeface="ＭＳ Ｐゴシック" charset="0"/>
                <a:cs typeface="ＭＳ Ｐゴシック" charset="0"/>
              </a:rPr>
              <a:t>See</a:t>
            </a:r>
            <a:r>
              <a:rPr lang="en-US" sz="1800" dirty="0">
                <a:latin typeface="Book Antiqua" charset="0"/>
                <a:ea typeface="ＭＳ Ｐゴシック" charset="0"/>
                <a:cs typeface="ＭＳ Ｐゴシック" charset="0"/>
              </a:rPr>
              <a:t> </a:t>
            </a:r>
            <a:r>
              <a:rPr lang="en-US" sz="1800" u="sng" dirty="0">
                <a:latin typeface="Book Antiqua" charset="0"/>
                <a:ea typeface="ＭＳ Ｐゴシック" charset="0"/>
                <a:cs typeface="ＭＳ Ｐゴシック" charset="0"/>
              </a:rPr>
              <a:t>Garcia-Ayala</a:t>
            </a:r>
            <a:r>
              <a:rPr lang="en-US" sz="1800" dirty="0">
                <a:latin typeface="Book Antiqua" charset="0"/>
                <a:ea typeface="ＭＳ Ｐゴシック" charset="0"/>
                <a:cs typeface="ＭＳ Ｐゴシック" charset="0"/>
              </a:rPr>
              <a:t>; EEOC Enforcement Guidance on Reasonable Accommodation and Undue Hardship Under the Americans with Disabilities Act Q&amp;A No. 24, 915.002 (Oct. 17, 2002). </a:t>
            </a:r>
            <a:endParaRPr lang="en-US" sz="1800" dirty="0" smtClean="0">
              <a:latin typeface="Book Antiqua" charset="0"/>
              <a:ea typeface="ＭＳ Ｐゴシック" charset="0"/>
              <a:cs typeface="ＭＳ Ｐゴシック" charset="0"/>
            </a:endParaRPr>
          </a:p>
          <a:p>
            <a:r>
              <a:rPr lang="en-US" sz="1800" u="sng" dirty="0" smtClean="0">
                <a:latin typeface="Book Antiqua" charset="0"/>
                <a:ea typeface="ＭＳ Ｐゴシック" charset="0"/>
                <a:cs typeface="ＭＳ Ｐゴシック" charset="0"/>
              </a:rPr>
              <a:t>Gonzales </a:t>
            </a:r>
            <a:r>
              <a:rPr lang="en-US" sz="1800" u="sng" dirty="0">
                <a:latin typeface="Book Antiqua" charset="0"/>
                <a:ea typeface="ＭＳ Ｐゴシック" charset="0"/>
                <a:cs typeface="ＭＳ Ｐゴシック" charset="0"/>
              </a:rPr>
              <a:t>v. O Centro </a:t>
            </a:r>
            <a:r>
              <a:rPr lang="en-US" sz="1800" u="sng" dirty="0" err="1">
                <a:latin typeface="Book Antiqua" charset="0"/>
                <a:ea typeface="ＭＳ Ｐゴシック" charset="0"/>
                <a:cs typeface="ＭＳ Ｐゴシック" charset="0"/>
              </a:rPr>
              <a:t>Espirita</a:t>
            </a:r>
            <a:r>
              <a:rPr lang="en-US" sz="1800" u="sng" dirty="0">
                <a:latin typeface="Book Antiqua" charset="0"/>
                <a:ea typeface="ＭＳ Ｐゴシック" charset="0"/>
                <a:cs typeface="ＭＳ Ｐゴシック" charset="0"/>
              </a:rPr>
              <a:t> </a:t>
            </a:r>
            <a:r>
              <a:rPr lang="en-US" sz="1800" u="sng" dirty="0" err="1">
                <a:latin typeface="Book Antiqua" charset="0"/>
                <a:ea typeface="ＭＳ Ｐゴシック" charset="0"/>
                <a:cs typeface="ＭＳ Ｐゴシック" charset="0"/>
              </a:rPr>
              <a:t>Beneficente</a:t>
            </a:r>
            <a:r>
              <a:rPr lang="en-US" sz="1800" u="sng" dirty="0">
                <a:latin typeface="Book Antiqua" charset="0"/>
                <a:ea typeface="ＭＳ Ｐゴシック" charset="0"/>
                <a:cs typeface="ＭＳ Ｐゴシック" charset="0"/>
              </a:rPr>
              <a:t> </a:t>
            </a:r>
            <a:r>
              <a:rPr lang="en-US" sz="1800" u="sng" dirty="0" err="1">
                <a:latin typeface="Book Antiqua" charset="0"/>
                <a:ea typeface="ＭＳ Ｐゴシック" charset="0"/>
                <a:cs typeface="ＭＳ Ｐゴシック" charset="0"/>
              </a:rPr>
              <a:t>Uniao</a:t>
            </a:r>
            <a:r>
              <a:rPr lang="en-US" sz="1800" u="sng" dirty="0">
                <a:latin typeface="Book Antiqua" charset="0"/>
                <a:ea typeface="ＭＳ Ｐゴシック" charset="0"/>
                <a:cs typeface="ＭＳ Ｐゴシック" charset="0"/>
              </a:rPr>
              <a:t> Do Vegetal</a:t>
            </a:r>
            <a:r>
              <a:rPr lang="en-US" sz="1800" dirty="0">
                <a:latin typeface="Book Antiqua" charset="0"/>
                <a:ea typeface="ＭＳ Ｐゴシック" charset="0"/>
                <a:cs typeface="ＭＳ Ｐゴシック" charset="0"/>
              </a:rPr>
              <a:t>, 546 U.S. 418, 436, 126 </a:t>
            </a:r>
            <a:r>
              <a:rPr lang="en-US" sz="1800" dirty="0" err="1">
                <a:latin typeface="Book Antiqua" charset="0"/>
                <a:ea typeface="ＭＳ Ｐゴシック" charset="0"/>
                <a:cs typeface="ＭＳ Ｐゴシック" charset="0"/>
              </a:rPr>
              <a:t>S.Ct</a:t>
            </a:r>
            <a:r>
              <a:rPr lang="en-US" sz="1800" dirty="0">
                <a:latin typeface="Book Antiqua" charset="0"/>
                <a:ea typeface="ＭＳ Ｐゴシック" charset="0"/>
                <a:cs typeface="ＭＳ Ｐゴシック" charset="0"/>
              </a:rPr>
              <a:t>. 1211, 1223 (2006) (Roberts, J.) (noting in different context that such an “argument echoes the classic rejoinder of bureaucrats throughout history: If I make an exception for you, I’ll have to make one for everybody, so no exceptions.”).  </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98475" y="93663"/>
            <a:ext cx="8147050" cy="1049337"/>
          </a:xfrm>
        </p:spPr>
        <p:txBody>
          <a:bodyPr/>
          <a:lstStyle/>
          <a:p>
            <a:r>
              <a:rPr lang="en-US" dirty="0" smtClean="0">
                <a:latin typeface="Book Antiqua" charset="0"/>
                <a:ea typeface="ＭＳ Ｐゴシック" charset="0"/>
                <a:cs typeface="ＭＳ Ｐゴシック" charset="0"/>
              </a:rPr>
              <a:t>Tip # 12</a:t>
            </a:r>
            <a:endParaRPr lang="en-US" dirty="0">
              <a:latin typeface="Book Antiqua" charset="0"/>
              <a:ea typeface="ＭＳ Ｐゴシック" charset="0"/>
              <a:cs typeface="ＭＳ Ｐゴシック" charset="0"/>
            </a:endParaRPr>
          </a:p>
        </p:txBody>
      </p:sp>
      <p:sp>
        <p:nvSpPr>
          <p:cNvPr id="53250"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If </a:t>
            </a:r>
            <a:r>
              <a:rPr lang="en-US" dirty="0">
                <a:latin typeface="Book Antiqua" charset="0"/>
                <a:ea typeface="ＭＳ Ｐゴシック" charset="0"/>
                <a:cs typeface="ＭＳ Ｐゴシック" charset="0"/>
              </a:rPr>
              <a:t>you require “fitness for duty” pre-employment medical exams, make sure the doctor knows what the essential qualifications for the job are, and performs an “individualized </a:t>
            </a:r>
            <a:r>
              <a:rPr lang="en-US" dirty="0" smtClean="0">
                <a:latin typeface="Book Antiqua" charset="0"/>
                <a:ea typeface="ＭＳ Ｐゴシック" charset="0"/>
                <a:cs typeface="ＭＳ Ｐゴシック" charset="0"/>
              </a:rPr>
              <a:t>assessment”  </a:t>
            </a:r>
          </a:p>
          <a:p>
            <a:r>
              <a:rPr lang="en-US" dirty="0" smtClean="0">
                <a:latin typeface="Book Antiqua" charset="0"/>
                <a:ea typeface="ＭＳ Ｐゴシック" charset="0"/>
                <a:cs typeface="ＭＳ Ｐゴシック" charset="0"/>
              </a:rPr>
              <a:t>You </a:t>
            </a:r>
            <a:r>
              <a:rPr lang="en-US" dirty="0">
                <a:latin typeface="Book Antiqua" charset="0"/>
                <a:ea typeface="ＭＳ Ｐゴシック" charset="0"/>
                <a:cs typeface="ＭＳ Ｐゴシック" charset="0"/>
              </a:rPr>
              <a:t>cannot necessarily simply blindly rely on what your doctor says, if he or she did not follow these </a:t>
            </a:r>
            <a:r>
              <a:rPr lang="en-US" dirty="0" smtClean="0">
                <a:latin typeface="Book Antiqua" charset="0"/>
                <a:ea typeface="ＭＳ Ｐゴシック" charset="0"/>
                <a:cs typeface="ＭＳ Ｐゴシック" charset="0"/>
              </a:rPr>
              <a:t>rules </a:t>
            </a: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ConAgra</a:t>
            </a:r>
            <a:r>
              <a:rPr lang="en-US"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98475" y="93663"/>
            <a:ext cx="8147050" cy="1015470"/>
          </a:xfrm>
        </p:spPr>
        <p:txBody>
          <a:bodyPr/>
          <a:lstStyle/>
          <a:p>
            <a:r>
              <a:rPr lang="en-US" dirty="0" smtClean="0">
                <a:latin typeface="Book Antiqua" charset="0"/>
                <a:ea typeface="ＭＳ Ｐゴシック" charset="0"/>
                <a:cs typeface="ＭＳ Ｐゴシック" charset="0"/>
              </a:rPr>
              <a:t>Tip # 13</a:t>
            </a:r>
            <a:endParaRPr lang="en-US" dirty="0">
              <a:latin typeface="Book Antiqua" charset="0"/>
              <a:ea typeface="ＭＳ Ｐゴシック" charset="0"/>
              <a:cs typeface="ＭＳ Ｐゴシック" charset="0"/>
            </a:endParaRPr>
          </a:p>
        </p:txBody>
      </p:sp>
      <p:sp>
        <p:nvSpPr>
          <p:cNvPr id="54274"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When </a:t>
            </a:r>
            <a:r>
              <a:rPr lang="en-US" dirty="0">
                <a:latin typeface="Book Antiqua" charset="0"/>
                <a:ea typeface="ＭＳ Ｐゴシック" charset="0"/>
                <a:cs typeface="ＭＳ Ｐゴシック" charset="0"/>
              </a:rPr>
              <a:t>an employee seeks a reasonable accommodation, do not terminate them instead, unless the grounds for termination are rock solid and unrelated to their request or their medical condition (</a:t>
            </a:r>
            <a:r>
              <a:rPr lang="en-US" i="1" dirty="0">
                <a:latin typeface="Book Antiqua" charset="0"/>
                <a:ea typeface="ＭＳ Ｐゴシック" charset="0"/>
                <a:cs typeface="ＭＳ Ｐゴシック" charset="0"/>
              </a:rPr>
              <a:t>e.g.</a:t>
            </a:r>
            <a:r>
              <a:rPr lang="en-US" dirty="0">
                <a:latin typeface="Book Antiqua" charset="0"/>
                <a:ea typeface="ＭＳ Ｐゴシック" charset="0"/>
                <a:cs typeface="ＭＳ Ｐゴシック" charset="0"/>
              </a:rPr>
              <a:t>, they were caught on tape stealing).  Otherwise, you are taking a big risk.  </a:t>
            </a:r>
            <a:endParaRPr lang="en-US" dirty="0" smtClean="0">
              <a:latin typeface="Book Antiqua" charset="0"/>
              <a:ea typeface="ＭＳ Ｐゴシック" charset="0"/>
              <a:cs typeface="ＭＳ Ｐゴシック" charset="0"/>
            </a:endParaRP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Chevron Phillips Chemical Co., LP</a:t>
            </a:r>
            <a:r>
              <a:rPr lang="en-US" dirty="0">
                <a:latin typeface="Book Antiqua" charset="0"/>
                <a:ea typeface="ＭＳ Ｐゴシック" charset="0"/>
                <a:cs typeface="ＭＳ Ｐゴシック" charset="0"/>
              </a:rPr>
              <a:t> </a:t>
            </a:r>
            <a:r>
              <a:rPr lang="en-US" dirty="0" smtClean="0">
                <a:latin typeface="Book Antiqua" charset="0"/>
                <a:ea typeface="ＭＳ Ｐゴシック" charset="0"/>
                <a:cs typeface="ＭＳ Ｐゴシック" charset="0"/>
              </a:rPr>
              <a:t>and </a:t>
            </a:r>
            <a:r>
              <a:rPr lang="en-US" u="sng" dirty="0" err="1" smtClean="0">
                <a:latin typeface="Book Antiqua" charset="0"/>
                <a:ea typeface="ＭＳ Ｐゴシック" charset="0"/>
                <a:cs typeface="ＭＳ Ｐゴシック" charset="0"/>
              </a:rPr>
              <a:t>Cutrera</a:t>
            </a:r>
            <a:r>
              <a:rPr lang="en-US" dirty="0" smtClean="0">
                <a:latin typeface="Book Antiqua" charset="0"/>
                <a:ea typeface="ＭＳ Ｐゴシック" charset="0"/>
                <a:cs typeface="ＭＳ Ｐゴシック" charset="0"/>
              </a:rPr>
              <a:t>)</a:t>
            </a:r>
            <a:r>
              <a:rPr lang="en-US" dirty="0">
                <a:latin typeface="Book Antiqua" charset="0"/>
                <a:ea typeface="ＭＳ Ｐゴシック" charset="0"/>
                <a:cs typeface="ＭＳ Ｐゴシック" charset="0"/>
              </a:rPr>
              <a:t>.</a:t>
            </a:r>
            <a:r>
              <a:rPr lang="en-US" b="1" dirty="0">
                <a:latin typeface="Book Antiqua" charset="0"/>
                <a:ea typeface="ＭＳ Ｐゴシック" charset="0"/>
                <a:cs typeface="ＭＳ Ｐゴシック" charset="0"/>
              </a:rPr>
              <a:t> </a:t>
            </a:r>
            <a:endParaRPr lang="en-US" dirty="0">
              <a:latin typeface="Book Antiqua" charset="0"/>
              <a:ea typeface="ＭＳ Ｐゴシック" charset="0"/>
              <a:cs typeface="ＭＳ Ｐゴシック" charset="0"/>
            </a:endParaRP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98475" y="93663"/>
            <a:ext cx="8147050" cy="888470"/>
          </a:xfrm>
        </p:spPr>
        <p:txBody>
          <a:bodyPr/>
          <a:lstStyle/>
          <a:p>
            <a:r>
              <a:rPr lang="en-US" dirty="0" smtClean="0">
                <a:latin typeface="Book Antiqua" charset="0"/>
                <a:ea typeface="ＭＳ Ｐゴシック" charset="0"/>
                <a:cs typeface="ＭＳ Ｐゴシック" charset="0"/>
              </a:rPr>
              <a:t>Tip # 14</a:t>
            </a:r>
            <a:endParaRPr lang="en-US" dirty="0">
              <a:latin typeface="Book Antiqua" charset="0"/>
              <a:ea typeface="ＭＳ Ｐゴシック" charset="0"/>
              <a:cs typeface="ＭＳ Ｐゴシック" charset="0"/>
            </a:endParaRPr>
          </a:p>
        </p:txBody>
      </p:sp>
      <p:sp>
        <p:nvSpPr>
          <p:cNvPr id="55298" name="Content Placeholder 2"/>
          <p:cNvSpPr>
            <a:spLocks noGrp="1"/>
          </p:cNvSpPr>
          <p:nvPr>
            <p:ph idx="1"/>
          </p:nvPr>
        </p:nvSpPr>
        <p:spPr>
          <a:xfrm>
            <a:off x="498475" y="1516591"/>
            <a:ext cx="8147050" cy="4494741"/>
          </a:xfrm>
        </p:spPr>
        <p:txBody>
          <a:bodyPr/>
          <a:lstStyle/>
          <a:p>
            <a:r>
              <a:rPr lang="en-US" sz="2000" dirty="0" smtClean="0">
                <a:latin typeface="Book Antiqua" charset="0"/>
                <a:ea typeface="ＭＳ Ｐゴシック" charset="0"/>
                <a:cs typeface="ＭＳ Ｐゴシック" charset="0"/>
              </a:rPr>
              <a:t>Don’t </a:t>
            </a:r>
            <a:r>
              <a:rPr lang="en-US" sz="2000" dirty="0">
                <a:latin typeface="Book Antiqua" charset="0"/>
                <a:ea typeface="ＭＳ Ｐゴシック" charset="0"/>
                <a:cs typeface="ＭＳ Ｐゴシック" charset="0"/>
              </a:rPr>
              <a:t>fall into the “full duty” </a:t>
            </a:r>
            <a:r>
              <a:rPr lang="en-US" sz="2000" dirty="0" smtClean="0">
                <a:latin typeface="Book Antiqua" charset="0"/>
                <a:ea typeface="ＭＳ Ｐゴシック" charset="0"/>
                <a:cs typeface="ＭＳ Ｐゴシック" charset="0"/>
              </a:rPr>
              <a:t>trap</a:t>
            </a:r>
            <a:endParaRPr lang="en-US" sz="2000" dirty="0">
              <a:latin typeface="Book Antiqua" charset="0"/>
              <a:ea typeface="ＭＳ Ｐゴシック" charset="0"/>
              <a:cs typeface="ＭＳ Ｐゴシック" charset="0"/>
            </a:endParaRPr>
          </a:p>
          <a:p>
            <a:endParaRPr lang="en-US" sz="2000" dirty="0" smtClean="0">
              <a:latin typeface="Book Antiqua" charset="0"/>
              <a:ea typeface="ＭＳ Ｐゴシック" charset="0"/>
              <a:cs typeface="ＭＳ Ｐゴシック" charset="0"/>
            </a:endParaRPr>
          </a:p>
          <a:p>
            <a:pPr lvl="1"/>
            <a:r>
              <a:rPr lang="en-US" sz="1800" u="sng" dirty="0" smtClean="0">
                <a:latin typeface="Book Antiqua" charset="0"/>
                <a:ea typeface="ＭＳ Ｐゴシック" charset="0"/>
                <a:cs typeface="ＭＳ Ｐゴシック" charset="0"/>
              </a:rPr>
              <a:t>Barber </a:t>
            </a:r>
            <a:r>
              <a:rPr lang="en-US" sz="1800" u="sng" dirty="0">
                <a:latin typeface="Book Antiqua" charset="0"/>
                <a:ea typeface="ＭＳ Ｐゴシック" charset="0"/>
                <a:cs typeface="ＭＳ Ｐゴシック" charset="0"/>
              </a:rPr>
              <a:t>v. Nabors Drilling, U.S.A., Inc.</a:t>
            </a:r>
            <a:r>
              <a:rPr lang="en-US" sz="1800" dirty="0">
                <a:latin typeface="Book Antiqua" charset="0"/>
                <a:ea typeface="ＭＳ Ｐゴシック" charset="0"/>
                <a:cs typeface="ＭＳ Ｐゴシック" charset="0"/>
              </a:rPr>
              <a:t>, 130 F.3d 702 (5th Cir. 1997) (affirming jury verdict for the plaintiff in an ADA case because the employer </a:t>
            </a:r>
            <a:r>
              <a:rPr lang="en-US" sz="1800" dirty="0" smtClean="0">
                <a:latin typeface="Book Antiqua" charset="0"/>
                <a:ea typeface="ＭＳ Ｐゴシック" charset="0"/>
                <a:cs typeface="ＭＳ Ｐゴシック" charset="0"/>
              </a:rPr>
              <a:t>allegedly refused </a:t>
            </a:r>
            <a:r>
              <a:rPr lang="en-US" sz="1800" dirty="0">
                <a:latin typeface="Book Antiqua" charset="0"/>
                <a:ea typeface="ＭＳ Ｐゴシック" charset="0"/>
                <a:cs typeface="ＭＳ Ｐゴシック" charset="0"/>
              </a:rPr>
              <a:t>to allow an employee to return to work because he could not obtain a “full medical release” even though </a:t>
            </a:r>
            <a:r>
              <a:rPr lang="en-US" sz="1800" dirty="0" smtClean="0">
                <a:latin typeface="Book Antiqua" charset="0"/>
                <a:ea typeface="ＭＳ Ｐゴシック" charset="0"/>
                <a:cs typeface="ＭＳ Ｐゴシック" charset="0"/>
              </a:rPr>
              <a:t>he claimed he </a:t>
            </a:r>
            <a:r>
              <a:rPr lang="en-US" sz="1800" dirty="0">
                <a:latin typeface="Book Antiqua" charset="0"/>
                <a:ea typeface="ＭＳ Ｐゴシック" charset="0"/>
                <a:cs typeface="ＭＳ Ｐゴシック" charset="0"/>
              </a:rPr>
              <a:t>could perform all the essential functions of his job</a:t>
            </a:r>
            <a:r>
              <a:rPr lang="en-US" sz="1800" dirty="0" smtClean="0">
                <a:latin typeface="Book Antiqua" charset="0"/>
                <a:ea typeface="ＭＳ Ｐゴシック" charset="0"/>
                <a:cs typeface="ＭＳ Ｐゴシック" charset="0"/>
              </a:rPr>
              <a:t>)</a:t>
            </a:r>
            <a:r>
              <a:rPr lang="en-US" sz="1800" dirty="0">
                <a:latin typeface="Book Antiqua" charset="0"/>
                <a:ea typeface="ＭＳ Ｐゴシック" charset="0"/>
                <a:cs typeface="ＭＳ Ｐゴシック" charset="0"/>
              </a:rPr>
              <a:t>.</a:t>
            </a:r>
            <a:endParaRPr lang="en-US" sz="1800" dirty="0" smtClean="0">
              <a:latin typeface="Book Antiqua" charset="0"/>
              <a:ea typeface="ＭＳ Ｐゴシック" charset="0"/>
              <a:cs typeface="ＭＳ Ｐゴシック" charset="0"/>
            </a:endParaRPr>
          </a:p>
          <a:p>
            <a:pPr marL="457200" lvl="1" indent="0">
              <a:buNone/>
            </a:pPr>
            <a:endParaRPr lang="en-US" sz="1800" dirty="0" smtClean="0">
              <a:latin typeface="Book Antiqua" charset="0"/>
              <a:ea typeface="ＭＳ Ｐゴシック" charset="0"/>
              <a:cs typeface="ＭＳ Ｐゴシック" charset="0"/>
            </a:endParaRPr>
          </a:p>
          <a:p>
            <a:pPr lvl="1"/>
            <a:r>
              <a:rPr lang="en-US" sz="1800" u="sng" dirty="0" smtClean="0">
                <a:latin typeface="Book Antiqua" charset="0"/>
                <a:ea typeface="ＭＳ Ｐゴシック" charset="0"/>
                <a:cs typeface="ＭＳ Ｐゴシック" charset="0"/>
              </a:rPr>
              <a:t>Wright </a:t>
            </a:r>
            <a:r>
              <a:rPr lang="en-US" sz="1800" u="sng" dirty="0">
                <a:latin typeface="Book Antiqua" charset="0"/>
                <a:ea typeface="ＭＳ Ｐゴシック" charset="0"/>
                <a:cs typeface="ＭＳ Ｐゴシック" charset="0"/>
              </a:rPr>
              <a:t>v. Middle Tenn. Elec. Membership Corp</a:t>
            </a:r>
            <a:r>
              <a:rPr lang="en-US" sz="1800" dirty="0">
                <a:latin typeface="Book Antiqua" charset="0"/>
                <a:ea typeface="ＭＳ Ｐゴシック" charset="0"/>
                <a:cs typeface="ＭＳ Ｐゴシック" charset="0"/>
              </a:rPr>
              <a:t>., M.D. Tenn., No. 3:05-cv-00969 (Dec. 07, 2006) (“While an employer is not required to create a light duty position where none exists and the ADA permits job requirements that are job-related and consistent with business necessity, a ‘100 percent healed’ or ‘fully-healed’ policy is a per se violation of the </a:t>
            </a:r>
            <a:r>
              <a:rPr lang="en-US" sz="1800" dirty="0" smtClean="0">
                <a:latin typeface="Book Antiqua" charset="0"/>
                <a:ea typeface="ＭＳ Ｐゴシック" charset="0"/>
                <a:cs typeface="ＭＳ Ｐゴシック" charset="0"/>
              </a:rPr>
              <a:t>ADA”)</a:t>
            </a:r>
            <a:r>
              <a:rPr lang="en-US" sz="1800" dirty="0">
                <a:latin typeface="Book Antiqua" charset="0"/>
                <a:ea typeface="ＭＳ Ｐゴシック" charset="0"/>
                <a:cs typeface="ＭＳ Ｐゴシック" charset="0"/>
              </a:rPr>
              <a:t>.</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98475" y="93663"/>
            <a:ext cx="8147050" cy="1074737"/>
          </a:xfrm>
        </p:spPr>
        <p:txBody>
          <a:bodyPr/>
          <a:lstStyle/>
          <a:p>
            <a:r>
              <a:rPr lang="en-US" dirty="0" smtClean="0">
                <a:latin typeface="Book Antiqua" charset="0"/>
                <a:ea typeface="ＭＳ Ｐゴシック" charset="0"/>
                <a:cs typeface="ＭＳ Ｐゴシック" charset="0"/>
              </a:rPr>
              <a:t>Tip # 15</a:t>
            </a:r>
            <a:endParaRPr lang="en-US" dirty="0">
              <a:latin typeface="Book Antiqua" charset="0"/>
              <a:ea typeface="ＭＳ Ｐゴシック" charset="0"/>
              <a:cs typeface="ＭＳ Ｐゴシック" charset="0"/>
            </a:endParaRPr>
          </a:p>
        </p:txBody>
      </p:sp>
      <p:sp>
        <p:nvSpPr>
          <p:cNvPr id="56322"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Make </a:t>
            </a:r>
            <a:r>
              <a:rPr lang="en-US" dirty="0">
                <a:latin typeface="Book Antiqua" charset="0"/>
                <a:ea typeface="ＭＳ Ｐゴシック" charset="0"/>
                <a:cs typeface="ＭＳ Ｐゴシック" charset="0"/>
              </a:rPr>
              <a:t>sure that when you give an employee a job description for their doctor to render an opinion upon, it is the right job description </a:t>
            </a:r>
            <a:endParaRPr lang="en-US" dirty="0" smtClean="0">
              <a:latin typeface="Book Antiqua" charset="0"/>
              <a:ea typeface="ＭＳ Ｐゴシック" charset="0"/>
              <a:cs typeface="ＭＳ Ｐゴシック" charset="0"/>
            </a:endParaRPr>
          </a:p>
          <a:p>
            <a:r>
              <a:rPr lang="en-US" dirty="0" smtClean="0">
                <a:latin typeface="Book Antiqua" charset="0"/>
                <a:ea typeface="ＭＳ Ｐゴシック" charset="0"/>
                <a:cs typeface="ＭＳ Ｐゴシック" charset="0"/>
              </a:rPr>
              <a:t>(</a:t>
            </a:r>
            <a:r>
              <a:rPr lang="en-US" u="sng" dirty="0">
                <a:latin typeface="Book Antiqua" charset="0"/>
                <a:ea typeface="ＭＳ Ｐゴシック" charset="0"/>
                <a:cs typeface="ＭＳ Ｐゴシック" charset="0"/>
              </a:rPr>
              <a:t>See</a:t>
            </a:r>
            <a:r>
              <a:rPr lang="en-US" dirty="0">
                <a:latin typeface="Book Antiqua" charset="0"/>
                <a:ea typeface="ＭＳ Ｐゴシック" charset="0"/>
                <a:cs typeface="ＭＳ Ｐゴシック" charset="0"/>
              </a:rPr>
              <a:t> </a:t>
            </a:r>
            <a:r>
              <a:rPr lang="en-US" u="sng" dirty="0">
                <a:latin typeface="Book Antiqua" charset="0"/>
                <a:ea typeface="ＭＳ Ｐゴシック" charset="0"/>
                <a:cs typeface="ＭＳ Ｐゴシック" charset="0"/>
              </a:rPr>
              <a:t>Giles</a:t>
            </a:r>
            <a:r>
              <a:rPr lang="en-US" dirty="0">
                <a:latin typeface="Book Antiqua" charset="0"/>
                <a:ea typeface="ＭＳ Ｐゴシック" charset="0"/>
                <a:cs typeface="ＭＳ Ｐゴシック" charset="0"/>
              </a:rPr>
              <a:t>). </a:t>
            </a:r>
          </a:p>
          <a:p>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98475" y="93663"/>
            <a:ext cx="8147050" cy="1134004"/>
          </a:xfrm>
        </p:spPr>
        <p:txBody>
          <a:bodyPr/>
          <a:lstStyle/>
          <a:p>
            <a:r>
              <a:rPr lang="en-US" dirty="0" smtClean="0">
                <a:latin typeface="Book Antiqua" charset="0"/>
                <a:ea typeface="ＭＳ Ｐゴシック" charset="0"/>
                <a:cs typeface="ＭＳ Ｐゴシック" charset="0"/>
              </a:rPr>
              <a:t>Bonus Tip</a:t>
            </a:r>
            <a:endParaRPr lang="en-US" dirty="0">
              <a:latin typeface="Book Antiqua" charset="0"/>
              <a:ea typeface="ＭＳ Ｐゴシック" charset="0"/>
              <a:cs typeface="ＭＳ Ｐゴシック" charset="0"/>
            </a:endParaRPr>
          </a:p>
        </p:txBody>
      </p:sp>
      <p:sp>
        <p:nvSpPr>
          <p:cNvPr id="57346" name="Content Placeholder 2"/>
          <p:cNvSpPr>
            <a:spLocks noGrp="1"/>
          </p:cNvSpPr>
          <p:nvPr>
            <p:ph idx="1"/>
          </p:nvPr>
        </p:nvSpPr>
        <p:spPr/>
        <p:txBody>
          <a:bodyPr/>
          <a:lstStyle/>
          <a:p>
            <a:r>
              <a:rPr lang="en-US" dirty="0" smtClean="0">
                <a:latin typeface="Book Antiqua" charset="0"/>
                <a:ea typeface="ＭＳ Ｐゴシック" charset="0"/>
                <a:cs typeface="ＭＳ Ｐゴシック" charset="0"/>
              </a:rPr>
              <a:t>Create a culture where management meaningfully involves </a:t>
            </a:r>
            <a:r>
              <a:rPr lang="en-US" dirty="0">
                <a:latin typeface="Book Antiqua" charset="0"/>
                <a:ea typeface="ＭＳ Ｐゴシック" charset="0"/>
                <a:cs typeface="ＭＳ Ｐゴシック" charset="0"/>
              </a:rPr>
              <a:t>employment counsel early in the process, and again before any adverse employment action is taken. </a:t>
            </a:r>
          </a:p>
          <a:p>
            <a:pPr marL="0" indent="0">
              <a:buNone/>
            </a:pPr>
            <a:endParaRPr lang="en-US" dirty="0">
              <a:latin typeface="Book Antiqua" charset="0"/>
              <a:ea typeface="ＭＳ Ｐゴシック" charset="0"/>
              <a:cs typeface="ＭＳ Ｐゴシック" charset="0"/>
            </a:endParaRPr>
          </a:p>
        </p:txBody>
      </p:sp>
    </p:spTree>
  </p:cSld>
  <p:clrMapOvr>
    <a:masterClrMapping/>
  </p:clrMapOvr>
  <p:transition xmlns:p14="http://schemas.microsoft.com/office/powerpoint/2010/mai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dirty="0" smtClean="0">
                <a:latin typeface="Book Antiqua" charset="0"/>
                <a:ea typeface="ＭＳ Ｐゴシック" charset="0"/>
                <a:cs typeface="ＭＳ Ｐゴシック" charset="0"/>
              </a:rPr>
              <a:t>Questions?</a:t>
            </a:r>
            <a:endParaRPr lang="en-US" dirty="0">
              <a:latin typeface="Book Antiqua" charset="0"/>
              <a:ea typeface="ＭＳ Ｐゴシック" charset="0"/>
              <a:cs typeface="ＭＳ Ｐゴシック" charset="0"/>
            </a:endParaRPr>
          </a:p>
        </p:txBody>
      </p:sp>
      <p:pic>
        <p:nvPicPr>
          <p:cNvPr id="2" name="Picture 1"/>
          <p:cNvPicPr>
            <a:picLocks noChangeAspect="1"/>
          </p:cNvPicPr>
          <p:nvPr/>
        </p:nvPicPr>
        <p:blipFill>
          <a:blip r:embed="rId2"/>
          <a:stretch>
            <a:fillRect/>
          </a:stretch>
        </p:blipFill>
        <p:spPr>
          <a:xfrm>
            <a:off x="2997200" y="2290233"/>
            <a:ext cx="3187700" cy="2552700"/>
          </a:xfrm>
          <a:prstGeom prst="rect">
            <a:avLst/>
          </a:prstGeom>
        </p:spPr>
      </p:pic>
    </p:spTree>
  </p:cSld>
  <p:clrMapOvr>
    <a:masterClrMapping/>
  </p:clrMapOvr>
  <p:transition xmlns:p14="http://schemas.microsoft.com/office/powerpoint/2010/mai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6"/>
          <p:cNvSpPr>
            <a:spLocks noGrp="1" noChangeArrowheads="1"/>
          </p:cNvSpPr>
          <p:nvPr>
            <p:ph type="subTitle" idx="1"/>
          </p:nvPr>
        </p:nvSpPr>
        <p:spPr>
          <a:xfrm>
            <a:off x="287867" y="4351867"/>
            <a:ext cx="3335868" cy="1905000"/>
          </a:xfrm>
          <a:ln>
            <a:miter lim="800000"/>
            <a:headEnd/>
            <a:tailEnd/>
          </a:ln>
          <a:extLst/>
        </p:spPr>
        <p:txBody>
          <a:bodyPr>
            <a:normAutofit lnSpcReduction="10000"/>
          </a:bodyPr>
          <a:lstStyle/>
          <a:p>
            <a:pPr algn="l" fontAlgn="auto">
              <a:lnSpc>
                <a:spcPct val="90000"/>
              </a:lnSpc>
              <a:spcAft>
                <a:spcPts val="0"/>
              </a:spcAft>
              <a:defRPr/>
            </a:pPr>
            <a:r>
              <a:rPr lang="en-US" sz="1400" dirty="0" smtClean="0"/>
              <a:t>Mark </a:t>
            </a:r>
            <a:r>
              <a:rPr lang="en-US" sz="1400" dirty="0"/>
              <a:t>Oberti</a:t>
            </a:r>
          </a:p>
          <a:p>
            <a:pPr algn="l" fontAlgn="auto">
              <a:lnSpc>
                <a:spcPct val="90000"/>
              </a:lnSpc>
              <a:spcAft>
                <a:spcPts val="0"/>
              </a:spcAft>
              <a:defRPr/>
            </a:pPr>
            <a:r>
              <a:rPr lang="en-US" sz="1400" dirty="0"/>
              <a:t>Oberti Sullivan LLP</a:t>
            </a:r>
          </a:p>
          <a:p>
            <a:pPr algn="l" fontAlgn="auto">
              <a:lnSpc>
                <a:spcPct val="90000"/>
              </a:lnSpc>
              <a:spcAft>
                <a:spcPts val="0"/>
              </a:spcAft>
              <a:defRPr/>
            </a:pPr>
            <a:r>
              <a:rPr lang="en-US" sz="1400" dirty="0"/>
              <a:t>723 Main Street, Suite 340</a:t>
            </a:r>
          </a:p>
          <a:p>
            <a:pPr algn="l" fontAlgn="auto">
              <a:lnSpc>
                <a:spcPct val="90000"/>
              </a:lnSpc>
              <a:spcAft>
                <a:spcPts val="0"/>
              </a:spcAft>
              <a:defRPr/>
            </a:pPr>
            <a:r>
              <a:rPr lang="en-US" sz="1400" dirty="0" smtClean="0"/>
              <a:t>Houston, Texas  77002</a:t>
            </a:r>
          </a:p>
          <a:p>
            <a:pPr algn="l" fontAlgn="auto">
              <a:lnSpc>
                <a:spcPct val="90000"/>
              </a:lnSpc>
              <a:spcAft>
                <a:spcPts val="0"/>
              </a:spcAft>
              <a:defRPr/>
            </a:pPr>
            <a:r>
              <a:rPr lang="en-US" sz="1400" dirty="0" smtClean="0"/>
              <a:t>(</a:t>
            </a:r>
            <a:r>
              <a:rPr lang="en-US" sz="1400" dirty="0"/>
              <a:t>713) 401-</a:t>
            </a:r>
            <a:r>
              <a:rPr lang="en-US" sz="1400" dirty="0" smtClean="0"/>
              <a:t>3556</a:t>
            </a:r>
          </a:p>
          <a:p>
            <a:pPr algn="l" fontAlgn="auto">
              <a:lnSpc>
                <a:spcPct val="90000"/>
              </a:lnSpc>
              <a:spcAft>
                <a:spcPts val="0"/>
              </a:spcAft>
              <a:defRPr/>
            </a:pPr>
            <a:r>
              <a:rPr lang="en-US" sz="1400" dirty="0" err="1" smtClean="0"/>
              <a:t>mark@osattorneys.com</a:t>
            </a:r>
            <a:endParaRPr lang="en-US" sz="1400" dirty="0" smtClean="0"/>
          </a:p>
          <a:p>
            <a:pPr algn="l" fontAlgn="auto">
              <a:lnSpc>
                <a:spcPct val="90000"/>
              </a:lnSpc>
              <a:spcAft>
                <a:spcPts val="0"/>
              </a:spcAft>
              <a:defRPr/>
            </a:pPr>
            <a:endParaRPr lang="en-US" sz="1400" dirty="0" smtClean="0"/>
          </a:p>
          <a:p>
            <a:pPr algn="l" fontAlgn="auto">
              <a:lnSpc>
                <a:spcPct val="90000"/>
              </a:lnSpc>
              <a:spcAft>
                <a:spcPts val="0"/>
              </a:spcAft>
              <a:defRPr/>
            </a:pPr>
            <a:r>
              <a:rPr lang="en-US" sz="1400" dirty="0" smtClean="0"/>
              <a:t>Board Certified – Labor and Employment Law – Texas Board of Legal Specialization</a:t>
            </a:r>
            <a:endParaRPr lang="en-US" sz="1400" dirty="0"/>
          </a:p>
        </p:txBody>
      </p:sp>
      <p:pic>
        <p:nvPicPr>
          <p:cNvPr id="17411" name="Picture 3" descr="OS-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0733" y="4673601"/>
            <a:ext cx="1151996" cy="127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4875" y="2493963"/>
            <a:ext cx="1873250" cy="153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38" y="2514601"/>
            <a:ext cx="948795" cy="1516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2950" y="2524126"/>
            <a:ext cx="1327150" cy="148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8"/>
          <p:cNvSpPr txBox="1">
            <a:spLocks noChangeArrowheads="1"/>
          </p:cNvSpPr>
          <p:nvPr/>
        </p:nvSpPr>
        <p:spPr bwMode="auto">
          <a:xfrm>
            <a:off x="3713408" y="1431396"/>
            <a:ext cx="1657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smtClean="0">
                <a:solidFill>
                  <a:schemeClr val="bg1"/>
                </a:solidFill>
                <a:latin typeface="Book Antiqua" charset="0"/>
              </a:rPr>
              <a:t>June 15, </a:t>
            </a:r>
            <a:r>
              <a:rPr lang="en-US" sz="2000" dirty="0" smtClean="0">
                <a:solidFill>
                  <a:schemeClr val="bg1"/>
                </a:solidFill>
                <a:latin typeface="Book Antiqua" charset="0"/>
              </a:rPr>
              <a:t>2011</a:t>
            </a:r>
            <a:endParaRPr lang="en-US" sz="2000" dirty="0">
              <a:solidFill>
                <a:schemeClr val="bg1"/>
              </a:solidFill>
              <a:latin typeface="Book Antiqua" charset="0"/>
            </a:endParaRPr>
          </a:p>
        </p:txBody>
      </p:sp>
      <p:sp>
        <p:nvSpPr>
          <p:cNvPr id="2" name="TextBox 1"/>
          <p:cNvSpPr txBox="1"/>
          <p:nvPr/>
        </p:nvSpPr>
        <p:spPr>
          <a:xfrm>
            <a:off x="1312331" y="254000"/>
            <a:ext cx="6527801" cy="830997"/>
          </a:xfrm>
          <a:prstGeom prst="rect">
            <a:avLst/>
          </a:prstGeom>
          <a:noFill/>
        </p:spPr>
        <p:txBody>
          <a:bodyPr wrap="square" rtlCol="0">
            <a:spAutoFit/>
          </a:bodyPr>
          <a:lstStyle/>
          <a:p>
            <a:pPr algn="ctr"/>
            <a:r>
              <a:rPr lang="en-US" dirty="0" smtClean="0">
                <a:solidFill>
                  <a:schemeClr val="bg1"/>
                </a:solidFill>
              </a:rPr>
              <a:t>Maintaining an ADA Compliant Workforce In Light of the New Regulations</a:t>
            </a:r>
            <a:r>
              <a:rPr lang="en-US" dirty="0" smtClean="0"/>
              <a:t> </a:t>
            </a:r>
            <a:endParaRPr lang="en-US" dirty="0"/>
          </a:p>
        </p:txBody>
      </p:sp>
      <p:sp>
        <p:nvSpPr>
          <p:cNvPr id="15" name="Rectangle 36"/>
          <p:cNvSpPr txBox="1">
            <a:spLocks noChangeArrowheads="1"/>
          </p:cNvSpPr>
          <p:nvPr/>
        </p:nvSpPr>
        <p:spPr bwMode="auto">
          <a:xfrm>
            <a:off x="5554133" y="4343400"/>
            <a:ext cx="3335868" cy="1905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rtlCol="0" anchor="t" anchorCtr="0" compatLnSpc="1">
            <a:prstTxWarp prst="textNoShape">
              <a:avLst/>
            </a:prstTxWarp>
            <a:normAutofit lnSpcReduction="10000"/>
            <a:scene3d>
              <a:camera prst="orthographicFront"/>
              <a:lightRig rig="threePt" dir="t"/>
            </a:scene3d>
            <a:sp3d extrusionH="57150">
              <a:bevelT w="38100" h="38100" prst="relaxedInset"/>
              <a:bevelB w="38100" h="38100" prst="relaxedInset"/>
            </a:sp3d>
          </a:bodyPr>
          <a:lstStyle>
            <a:lvl1pPr marL="0" indent="0" algn="ctr" defTabSz="914400" rtl="0" eaLnBrk="1" fontAlgn="base" latinLnBrk="0" hangingPunct="1">
              <a:spcBef>
                <a:spcPts val="0"/>
              </a:spcBef>
              <a:spcAft>
                <a:spcPct val="0"/>
              </a:spcAft>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rtl="0" eaLnBrk="0" fontAlgn="base" hangingPunct="0">
              <a:spcBef>
                <a:spcPts val="600"/>
              </a:spcBef>
              <a:spcAft>
                <a:spcPct val="0"/>
              </a:spcAft>
              <a:buClr>
                <a:srgbClr val="A49A85"/>
              </a:buClr>
              <a:buSzPct val="75000"/>
              <a:buFont typeface="Wingdings 2" charset="0"/>
              <a:buNone/>
              <a:defRPr sz="2000" kern="1200">
                <a:solidFill>
                  <a:schemeClr val="tx1">
                    <a:tint val="75000"/>
                  </a:schemeClr>
                </a:solidFill>
                <a:latin typeface="+mn-lt"/>
                <a:ea typeface="ＭＳ Ｐゴシック" charset="-128"/>
                <a:cs typeface="+mn-cs"/>
              </a:defRPr>
            </a:lvl2pPr>
            <a:lvl3pPr marL="914400" indent="0" algn="ctr" rtl="0" eaLnBrk="0" fontAlgn="base" hangingPunct="0">
              <a:spcBef>
                <a:spcPts val="600"/>
              </a:spcBef>
              <a:spcAft>
                <a:spcPct val="0"/>
              </a:spcAft>
              <a:buClr>
                <a:srgbClr val="6D6452"/>
              </a:buClr>
              <a:buSzPct val="75000"/>
              <a:buFont typeface="Wingdings 2" charset="0"/>
              <a:buNone/>
              <a:defRPr kern="1200">
                <a:solidFill>
                  <a:schemeClr val="tx1">
                    <a:tint val="75000"/>
                  </a:schemeClr>
                </a:solidFill>
                <a:latin typeface="+mn-lt"/>
                <a:ea typeface="ＭＳ Ｐゴシック" charset="-128"/>
                <a:cs typeface="+mn-cs"/>
              </a:defRPr>
            </a:lvl3pPr>
            <a:lvl4pPr marL="1371600" indent="0" algn="ctr" rtl="0" eaLnBrk="0" fontAlgn="base" hangingPunct="0">
              <a:spcBef>
                <a:spcPts val="600"/>
              </a:spcBef>
              <a:spcAft>
                <a:spcPct val="0"/>
              </a:spcAft>
              <a:buClr>
                <a:srgbClr val="A49A85"/>
              </a:buClr>
              <a:buSzPct val="75000"/>
              <a:buFont typeface="Wingdings 2" charset="0"/>
              <a:buNone/>
              <a:defRPr kern="1200">
                <a:solidFill>
                  <a:schemeClr val="tx1">
                    <a:tint val="75000"/>
                  </a:schemeClr>
                </a:solidFill>
                <a:latin typeface="+mn-lt"/>
                <a:ea typeface="ＭＳ Ｐゴシック" charset="-128"/>
                <a:cs typeface="+mn-cs"/>
              </a:defRPr>
            </a:lvl4pPr>
            <a:lvl5pPr marL="1828800" indent="0" algn="ctr" rtl="0" eaLnBrk="0" fontAlgn="base" hangingPunct="0">
              <a:spcBef>
                <a:spcPts val="600"/>
              </a:spcBef>
              <a:spcAft>
                <a:spcPct val="0"/>
              </a:spcAft>
              <a:buClr>
                <a:srgbClr val="6D6452"/>
              </a:buClr>
              <a:buSzPct val="75000"/>
              <a:buFont typeface="Wingdings 2" charset="0"/>
              <a:buNone/>
              <a:defRPr kern="1200">
                <a:solidFill>
                  <a:schemeClr val="tx1">
                    <a:tint val="75000"/>
                  </a:schemeClr>
                </a:solidFill>
                <a:latin typeface="+mn-lt"/>
                <a:ea typeface="ＭＳ Ｐゴシック"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lnSpc>
                <a:spcPct val="90000"/>
              </a:lnSpc>
              <a:spcAft>
                <a:spcPts val="0"/>
              </a:spcAft>
              <a:defRPr/>
            </a:pPr>
            <a:r>
              <a:rPr lang="en-US" sz="1400" dirty="0" smtClean="0"/>
              <a:t>Ed Sullivan</a:t>
            </a:r>
          </a:p>
          <a:p>
            <a:pPr algn="l" fontAlgn="auto">
              <a:lnSpc>
                <a:spcPct val="90000"/>
              </a:lnSpc>
              <a:spcAft>
                <a:spcPts val="0"/>
              </a:spcAft>
              <a:defRPr/>
            </a:pPr>
            <a:r>
              <a:rPr lang="en-US" sz="1400" dirty="0" smtClean="0"/>
              <a:t>Oberti Sullivan LLP</a:t>
            </a:r>
          </a:p>
          <a:p>
            <a:pPr algn="l" fontAlgn="auto">
              <a:lnSpc>
                <a:spcPct val="90000"/>
              </a:lnSpc>
              <a:spcAft>
                <a:spcPts val="0"/>
              </a:spcAft>
              <a:defRPr/>
            </a:pPr>
            <a:r>
              <a:rPr lang="en-US" sz="1400" dirty="0" smtClean="0"/>
              <a:t>723 Main Street, Suite 340</a:t>
            </a:r>
          </a:p>
          <a:p>
            <a:pPr algn="l" fontAlgn="auto">
              <a:lnSpc>
                <a:spcPct val="90000"/>
              </a:lnSpc>
              <a:spcAft>
                <a:spcPts val="0"/>
              </a:spcAft>
              <a:defRPr/>
            </a:pPr>
            <a:r>
              <a:rPr lang="en-US" sz="1400" dirty="0" smtClean="0"/>
              <a:t>Houston, Texas  77002</a:t>
            </a:r>
          </a:p>
          <a:p>
            <a:pPr algn="l" fontAlgn="auto">
              <a:lnSpc>
                <a:spcPct val="90000"/>
              </a:lnSpc>
              <a:spcAft>
                <a:spcPts val="0"/>
              </a:spcAft>
              <a:defRPr/>
            </a:pPr>
            <a:r>
              <a:rPr lang="en-US" sz="1400" dirty="0" smtClean="0"/>
              <a:t>(713) 401-3557</a:t>
            </a:r>
          </a:p>
          <a:p>
            <a:pPr algn="l" fontAlgn="auto">
              <a:lnSpc>
                <a:spcPct val="90000"/>
              </a:lnSpc>
              <a:spcAft>
                <a:spcPts val="0"/>
              </a:spcAft>
              <a:defRPr/>
            </a:pPr>
            <a:r>
              <a:rPr lang="en-US" sz="1400" dirty="0" err="1" smtClean="0"/>
              <a:t>ed@osattorneys.com</a:t>
            </a:r>
            <a:endParaRPr lang="en-US" sz="1400" dirty="0" smtClean="0"/>
          </a:p>
          <a:p>
            <a:pPr algn="l" fontAlgn="auto">
              <a:lnSpc>
                <a:spcPct val="90000"/>
              </a:lnSpc>
              <a:spcAft>
                <a:spcPts val="0"/>
              </a:spcAft>
              <a:defRPr/>
            </a:pPr>
            <a:endParaRPr lang="en-US" sz="1400" dirty="0" smtClean="0"/>
          </a:p>
          <a:p>
            <a:pPr algn="l" fontAlgn="auto">
              <a:lnSpc>
                <a:spcPct val="90000"/>
              </a:lnSpc>
              <a:spcAft>
                <a:spcPts val="0"/>
              </a:spcAft>
              <a:defRPr/>
            </a:pPr>
            <a:r>
              <a:rPr lang="en-US" sz="1400" dirty="0" smtClean="0"/>
              <a:t>Board Certified – Labor and Employment Law – Texas Board of Legal Specialization</a:t>
            </a:r>
            <a:endParaRPr lang="en-US" sz="1400" dirty="0"/>
          </a:p>
        </p:txBody>
      </p:sp>
      <p:pic>
        <p:nvPicPr>
          <p:cNvPr id="17" name="Picture 3" descr="OS-Logo.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5199" y="6357877"/>
            <a:ext cx="389996" cy="43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13242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  What constitutes a “major life activity?”</a:t>
            </a:r>
            <a:br>
              <a:rPr lang="en-US" sz="3200" dirty="0" smtClean="0"/>
            </a:br>
            <a:endParaRPr lang="en-US" sz="3200" dirty="0"/>
          </a:p>
        </p:txBody>
      </p:sp>
      <p:sp>
        <p:nvSpPr>
          <p:cNvPr id="3" name="Content Placeholder 2"/>
          <p:cNvSpPr>
            <a:spLocks noGrp="1"/>
          </p:cNvSpPr>
          <p:nvPr>
            <p:ph idx="1"/>
          </p:nvPr>
        </p:nvSpPr>
        <p:spPr>
          <a:xfrm>
            <a:off x="490008" y="1643592"/>
            <a:ext cx="5394325" cy="4364038"/>
          </a:xfrm>
        </p:spPr>
        <p:txBody>
          <a:bodyPr/>
          <a:lstStyle/>
          <a:p>
            <a:r>
              <a:rPr lang="en-US" sz="1800" dirty="0" smtClean="0"/>
              <a:t>Non-exhaustive list includes:</a:t>
            </a:r>
          </a:p>
          <a:p>
            <a:pPr lvl="1"/>
            <a:r>
              <a:rPr lang="en-US" sz="1800" dirty="0" smtClean="0"/>
              <a:t>Eating</a:t>
            </a:r>
          </a:p>
          <a:p>
            <a:pPr lvl="1"/>
            <a:r>
              <a:rPr lang="en-US" sz="1800" dirty="0" smtClean="0"/>
              <a:t>Sleeping</a:t>
            </a:r>
          </a:p>
          <a:p>
            <a:pPr lvl="1"/>
            <a:r>
              <a:rPr lang="en-US" sz="1800" dirty="0" smtClean="0"/>
              <a:t>Standing</a:t>
            </a:r>
          </a:p>
          <a:p>
            <a:pPr lvl="1"/>
            <a:r>
              <a:rPr lang="en-US" sz="1800" dirty="0" smtClean="0"/>
              <a:t>Lifting</a:t>
            </a:r>
          </a:p>
          <a:p>
            <a:pPr lvl="1"/>
            <a:r>
              <a:rPr lang="en-US" sz="1800" dirty="0" smtClean="0"/>
              <a:t>Bending</a:t>
            </a:r>
          </a:p>
          <a:p>
            <a:pPr lvl="1"/>
            <a:r>
              <a:rPr lang="en-US" sz="1800" dirty="0" smtClean="0"/>
              <a:t>Reading</a:t>
            </a:r>
          </a:p>
          <a:p>
            <a:pPr lvl="1"/>
            <a:r>
              <a:rPr lang="en-US" sz="1800" dirty="0" smtClean="0"/>
              <a:t>Concentrating</a:t>
            </a:r>
          </a:p>
          <a:p>
            <a:pPr lvl="1"/>
            <a:r>
              <a:rPr lang="en-US" sz="1800" dirty="0" smtClean="0"/>
              <a:t>Thinking</a:t>
            </a:r>
          </a:p>
          <a:p>
            <a:pPr lvl="1"/>
            <a:r>
              <a:rPr lang="en-US" sz="1800" dirty="0" smtClean="0"/>
              <a:t>Communicating</a:t>
            </a:r>
          </a:p>
          <a:p>
            <a:pPr lvl="1"/>
            <a:r>
              <a:rPr lang="en-US" sz="1800" dirty="0" smtClean="0"/>
              <a:t>Sitting, reaching, and interacting with others</a:t>
            </a:r>
            <a:endParaRPr lang="en-US" sz="1800" dirty="0"/>
          </a:p>
        </p:txBody>
      </p:sp>
      <p:pic>
        <p:nvPicPr>
          <p:cNvPr id="5" name="Picture 4"/>
          <p:cNvPicPr>
            <a:picLocks noChangeAspect="1"/>
          </p:cNvPicPr>
          <p:nvPr/>
        </p:nvPicPr>
        <p:blipFill>
          <a:blip r:embed="rId2"/>
          <a:stretch>
            <a:fillRect/>
          </a:stretch>
        </p:blipFill>
        <p:spPr>
          <a:xfrm>
            <a:off x="6142566" y="2823633"/>
            <a:ext cx="2095500" cy="1993900"/>
          </a:xfrm>
          <a:prstGeom prst="rect">
            <a:avLst/>
          </a:prstGeom>
        </p:spPr>
      </p:pic>
    </p:spTree>
    <p:extLst>
      <p:ext uri="{BB962C8B-B14F-4D97-AF65-F5344CB8AC3E}">
        <p14:creationId xmlns:p14="http://schemas.microsoft.com/office/powerpoint/2010/main" val="2516591888"/>
      </p:ext>
    </p:extLst>
  </p:cSld>
  <p:clrMapOvr>
    <a:masterClrMapping/>
  </p:clrMapOvr>
  <p:transition xmlns:p14="http://schemas.microsoft.com/office/powerpoint/2010/mai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2.  What constitutes a “major life activity?”</a:t>
            </a:r>
            <a:br>
              <a:rPr lang="en-US" sz="3200" dirty="0" smtClean="0"/>
            </a:br>
            <a:endParaRPr lang="en-US" sz="3200" dirty="0"/>
          </a:p>
        </p:txBody>
      </p:sp>
      <p:sp>
        <p:nvSpPr>
          <p:cNvPr id="3" name="Content Placeholder 2"/>
          <p:cNvSpPr>
            <a:spLocks noGrp="1"/>
          </p:cNvSpPr>
          <p:nvPr>
            <p:ph idx="1"/>
          </p:nvPr>
        </p:nvSpPr>
        <p:spPr>
          <a:xfrm>
            <a:off x="4318000" y="1701800"/>
            <a:ext cx="4369857" cy="4377267"/>
          </a:xfrm>
        </p:spPr>
        <p:txBody>
          <a:bodyPr/>
          <a:lstStyle/>
          <a:p>
            <a:r>
              <a:rPr lang="en-US" sz="1800" dirty="0" smtClean="0"/>
              <a:t>Contrary to </a:t>
            </a:r>
            <a:r>
              <a:rPr lang="en-US" sz="1800" i="1" dirty="0" smtClean="0"/>
              <a:t>Toyota Motor Mfg. v. Williams</a:t>
            </a:r>
            <a:r>
              <a:rPr lang="en-US" sz="1800" dirty="0" smtClean="0"/>
              <a:t>, to be a “major life activity,” the activity does not need not be of “central importance to daily life”</a:t>
            </a:r>
          </a:p>
          <a:p>
            <a:r>
              <a:rPr lang="en-US" sz="1800" dirty="0" smtClean="0"/>
              <a:t>Regulations eliminate special rule for working, which is also a “major life activity.”</a:t>
            </a:r>
          </a:p>
          <a:p>
            <a:r>
              <a:rPr lang="en-US" sz="1800" dirty="0"/>
              <a:t>Major life activities now also include the “operation of major bodily </a:t>
            </a:r>
            <a:r>
              <a:rPr lang="en-US" sz="1800" dirty="0" smtClean="0"/>
              <a:t>functions” such as “immune system,” “bowel” and “bladder,” and individual organs of body</a:t>
            </a:r>
          </a:p>
        </p:txBody>
      </p:sp>
      <p:pic>
        <p:nvPicPr>
          <p:cNvPr id="5" name="Picture 4" descr="grab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3252451"/>
            <a:ext cx="2988734" cy="358006"/>
          </a:xfrm>
          <a:prstGeom prst="rect">
            <a:avLst/>
          </a:prstGeom>
        </p:spPr>
      </p:pic>
    </p:spTree>
    <p:extLst>
      <p:ext uri="{BB962C8B-B14F-4D97-AF65-F5344CB8AC3E}">
        <p14:creationId xmlns:p14="http://schemas.microsoft.com/office/powerpoint/2010/main" val="3626310404"/>
      </p:ext>
    </p:extLst>
  </p:cSld>
  <p:clrMapOvr>
    <a:masterClrMapping/>
  </p:clrMapOvr>
  <p:transition xmlns:p14="http://schemas.microsoft.com/office/powerpoint/2010/mai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3200" dirty="0" smtClean="0"/>
              <a:t>3.  What does it mean to be “substantially limited” in a major life activity?</a:t>
            </a:r>
          </a:p>
        </p:txBody>
      </p:sp>
      <p:sp>
        <p:nvSpPr>
          <p:cNvPr id="3" name="Content Placeholder 2"/>
          <p:cNvSpPr>
            <a:spLocks noGrp="1"/>
          </p:cNvSpPr>
          <p:nvPr>
            <p:ph idx="1"/>
          </p:nvPr>
        </p:nvSpPr>
        <p:spPr>
          <a:xfrm>
            <a:off x="491067" y="1762124"/>
            <a:ext cx="8128000" cy="4435475"/>
          </a:xfrm>
        </p:spPr>
        <p:txBody>
          <a:bodyPr/>
          <a:lstStyle/>
          <a:p>
            <a:pPr>
              <a:buFontTx/>
              <a:buChar char="•"/>
            </a:pPr>
            <a:r>
              <a:rPr lang="en-US" dirty="0" smtClean="0"/>
              <a:t>No definition in statute or regulations </a:t>
            </a:r>
          </a:p>
          <a:p>
            <a:pPr>
              <a:buFontTx/>
              <a:buChar char="•"/>
            </a:pPr>
            <a:r>
              <a:rPr lang="en-US" dirty="0" smtClean="0"/>
              <a:t>But, the regulations provide “nine rules of construction:”</a:t>
            </a:r>
          </a:p>
          <a:p>
            <a:pPr>
              <a:buFontTx/>
              <a:buChar char="•"/>
            </a:pPr>
            <a:endParaRPr lang="en-US" dirty="0" smtClean="0"/>
          </a:p>
          <a:p>
            <a:pPr lvl="1">
              <a:buFontTx/>
              <a:buChar char="•"/>
            </a:pPr>
            <a:r>
              <a:rPr lang="en-US" sz="1800" dirty="0" smtClean="0"/>
              <a:t>Broadly construed</a:t>
            </a:r>
          </a:p>
          <a:p>
            <a:pPr lvl="1">
              <a:buFontTx/>
              <a:buChar char="•"/>
            </a:pPr>
            <a:r>
              <a:rPr lang="en-US" sz="1800" dirty="0" smtClean="0"/>
              <a:t>You compare the individual’s limitation to that of a person in the general population</a:t>
            </a:r>
            <a:endParaRPr lang="en-US" sz="1800" dirty="0"/>
          </a:p>
          <a:p>
            <a:pPr lvl="1">
              <a:buFontTx/>
              <a:buChar char="•"/>
            </a:pPr>
            <a:r>
              <a:rPr lang="en-US" sz="1800" dirty="0" smtClean="0"/>
              <a:t>Focus in cases should be on employer’s compliance, since the “threshold issue” of disabled status should not require extensive analysis</a:t>
            </a:r>
            <a:r>
              <a:rPr lang="en-US" dirty="0" smtClean="0"/>
              <a:t>	</a:t>
            </a:r>
            <a:endParaRPr lang="en-US" dirty="0"/>
          </a:p>
        </p:txBody>
      </p:sp>
    </p:spTree>
    <p:extLst>
      <p:ext uri="{BB962C8B-B14F-4D97-AF65-F5344CB8AC3E}">
        <p14:creationId xmlns:p14="http://schemas.microsoft.com/office/powerpoint/2010/main" val="4093657067"/>
      </p:ext>
    </p:extLst>
  </p:cSld>
  <p:clrMapOvr>
    <a:masterClrMapping/>
  </p:clrMapOvr>
  <p:transition xmlns:p14="http://schemas.microsoft.com/office/powerpoint/2010/mai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676" y="668867"/>
            <a:ext cx="5631392" cy="5291666"/>
          </a:xfrm>
        </p:spPr>
        <p:txBody>
          <a:bodyPr/>
          <a:lstStyle/>
          <a:p>
            <a:pPr lvl="1"/>
            <a:r>
              <a:rPr lang="en-US" sz="1800" dirty="0" smtClean="0"/>
              <a:t>Requires individualized assessment</a:t>
            </a:r>
          </a:p>
          <a:p>
            <a:pPr lvl="1"/>
            <a:r>
              <a:rPr lang="en-US" sz="1800" dirty="0" smtClean="0"/>
              <a:t>Should not typically require scientific, medical, or statistical analyses</a:t>
            </a:r>
          </a:p>
          <a:p>
            <a:pPr lvl="1"/>
            <a:r>
              <a:rPr lang="en-US" sz="1800" dirty="0" smtClean="0"/>
              <a:t>Determination is made </a:t>
            </a:r>
            <a:r>
              <a:rPr lang="en-US" sz="1800" i="1" dirty="0" smtClean="0"/>
              <a:t>without regard </a:t>
            </a:r>
            <a:r>
              <a:rPr lang="en-US" sz="1800" dirty="0" smtClean="0"/>
              <a:t>to “ameliorative effects of mitigating measures” other than ordinary contact lenses and eyeglasses</a:t>
            </a:r>
          </a:p>
          <a:p>
            <a:pPr lvl="1"/>
            <a:r>
              <a:rPr lang="en-US" sz="1800" dirty="0" smtClean="0"/>
              <a:t>An impairment that is episodic or in remission </a:t>
            </a:r>
            <a:r>
              <a:rPr lang="en-US" sz="1800" i="1" dirty="0" smtClean="0"/>
              <a:t>is a disability </a:t>
            </a:r>
            <a:r>
              <a:rPr lang="en-US" sz="1800" dirty="0" smtClean="0"/>
              <a:t>if it would substantially limit a major life activity when active </a:t>
            </a:r>
          </a:p>
          <a:p>
            <a:pPr lvl="1"/>
            <a:r>
              <a:rPr lang="en-US" sz="1800" dirty="0" smtClean="0"/>
              <a:t>An </a:t>
            </a:r>
            <a:r>
              <a:rPr lang="en-US" sz="1800" dirty="0"/>
              <a:t>impairment need not limit more than one major life activity to be substantially </a:t>
            </a:r>
            <a:r>
              <a:rPr lang="en-US" sz="1800" dirty="0" smtClean="0"/>
              <a:t>limiting</a:t>
            </a:r>
            <a:endParaRPr lang="en-US" sz="1800" dirty="0"/>
          </a:p>
          <a:p>
            <a:pPr lvl="1"/>
            <a:r>
              <a:rPr lang="en-US" sz="1800" dirty="0" smtClean="0"/>
              <a:t>The </a:t>
            </a:r>
            <a:r>
              <a:rPr lang="en-US" sz="1800" dirty="0"/>
              <a:t>effects of an impairment lasting fewer than six months can be “substantially </a:t>
            </a:r>
            <a:r>
              <a:rPr lang="en-US" sz="1800" dirty="0" smtClean="0"/>
              <a:t>limiting” </a:t>
            </a:r>
          </a:p>
          <a:p>
            <a:endParaRPr lang="en-US" dirty="0"/>
          </a:p>
        </p:txBody>
      </p:sp>
      <p:pic>
        <p:nvPicPr>
          <p:cNvPr id="6" name="Picture 5"/>
          <p:cNvPicPr>
            <a:picLocks noChangeAspect="1"/>
          </p:cNvPicPr>
          <p:nvPr/>
        </p:nvPicPr>
        <p:blipFill>
          <a:blip r:embed="rId2"/>
          <a:stretch>
            <a:fillRect/>
          </a:stretch>
        </p:blipFill>
        <p:spPr>
          <a:xfrm>
            <a:off x="6336479" y="2252133"/>
            <a:ext cx="2151354" cy="2103967"/>
          </a:xfrm>
          <a:prstGeom prst="rect">
            <a:avLst/>
          </a:prstGeom>
        </p:spPr>
      </p:pic>
    </p:spTree>
    <p:extLst>
      <p:ext uri="{BB962C8B-B14F-4D97-AF65-F5344CB8AC3E}">
        <p14:creationId xmlns:p14="http://schemas.microsoft.com/office/powerpoint/2010/main" val="1159987730"/>
      </p:ext>
    </p:extLst>
  </p:cSld>
  <p:clrMapOvr>
    <a:masterClrMapping/>
  </p:clrMapOvr>
  <p:transition xmlns:p14="http://schemas.microsoft.com/office/powerpoint/2010/mai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3663"/>
            <a:ext cx="8147050" cy="1134004"/>
          </a:xfrm>
        </p:spPr>
        <p:txBody>
          <a:bodyPr/>
          <a:lstStyle/>
          <a:p>
            <a:pPr marL="0" indent="0"/>
            <a:r>
              <a:rPr lang="en-US" sz="3200" dirty="0" smtClean="0"/>
              <a:t>The Effect of Condition, Manner, </a:t>
            </a:r>
            <a:br>
              <a:rPr lang="en-US" sz="3200" dirty="0" smtClean="0"/>
            </a:br>
            <a:r>
              <a:rPr lang="en-US" sz="3200" dirty="0" smtClean="0"/>
              <a:t>Duration and Difficulty</a:t>
            </a:r>
            <a:endParaRPr lang="en-US" sz="3200" dirty="0"/>
          </a:p>
        </p:txBody>
      </p:sp>
      <p:sp>
        <p:nvSpPr>
          <p:cNvPr id="3" name="Content Placeholder 2"/>
          <p:cNvSpPr>
            <a:spLocks noGrp="1"/>
          </p:cNvSpPr>
          <p:nvPr>
            <p:ph idx="1"/>
          </p:nvPr>
        </p:nvSpPr>
        <p:spPr>
          <a:xfrm>
            <a:off x="498475" y="1762125"/>
            <a:ext cx="5284258" cy="4283075"/>
          </a:xfrm>
        </p:spPr>
        <p:txBody>
          <a:bodyPr/>
          <a:lstStyle/>
          <a:p>
            <a:r>
              <a:rPr lang="en-US" sz="1800" dirty="0" smtClean="0"/>
              <a:t>The </a:t>
            </a:r>
            <a:r>
              <a:rPr lang="en-US" sz="1800" dirty="0"/>
              <a:t>final regulations explain that, to </a:t>
            </a:r>
            <a:r>
              <a:rPr lang="en-US" sz="1800" dirty="0" smtClean="0"/>
              <a:t>determine whether </a:t>
            </a:r>
            <a:r>
              <a:rPr lang="en-US" sz="1800" dirty="0"/>
              <a:t>an individual is “substantially limited” in a major life activity, it may be useful to </a:t>
            </a:r>
            <a:r>
              <a:rPr lang="en-US" sz="1800" dirty="0" smtClean="0"/>
              <a:t>consider:</a:t>
            </a:r>
          </a:p>
          <a:p>
            <a:endParaRPr lang="en-US" sz="1800" dirty="0" smtClean="0"/>
          </a:p>
          <a:p>
            <a:pPr lvl="1"/>
            <a:r>
              <a:rPr lang="en-US" sz="1600" dirty="0" smtClean="0"/>
              <a:t>the </a:t>
            </a:r>
            <a:r>
              <a:rPr lang="en-US" sz="1600" u="sng" dirty="0" smtClean="0"/>
              <a:t>condition</a:t>
            </a:r>
            <a:r>
              <a:rPr lang="en-US" sz="1600" dirty="0" smtClean="0"/>
              <a:t> </a:t>
            </a:r>
            <a:r>
              <a:rPr lang="en-US" sz="1600" dirty="0"/>
              <a:t>under or the </a:t>
            </a:r>
            <a:r>
              <a:rPr lang="en-US" sz="1600" u="sng" dirty="0"/>
              <a:t>manner</a:t>
            </a:r>
            <a:r>
              <a:rPr lang="en-US" sz="1600" dirty="0"/>
              <a:t> in which an individual performs a major life activity; </a:t>
            </a:r>
            <a:endParaRPr lang="en-US" sz="1600" dirty="0" smtClean="0"/>
          </a:p>
          <a:p>
            <a:pPr lvl="1"/>
            <a:r>
              <a:rPr lang="en-US" sz="1600" dirty="0" smtClean="0"/>
              <a:t>the </a:t>
            </a:r>
            <a:r>
              <a:rPr lang="en-US" sz="1600" u="sng" dirty="0"/>
              <a:t>duration</a:t>
            </a:r>
            <a:r>
              <a:rPr lang="en-US" sz="1600" dirty="0"/>
              <a:t> of time </a:t>
            </a:r>
            <a:r>
              <a:rPr lang="en-US" sz="1600" dirty="0" smtClean="0"/>
              <a:t>it takes </a:t>
            </a:r>
            <a:r>
              <a:rPr lang="en-US" sz="1600" dirty="0"/>
              <a:t>the individual to the activity as compared to most people in the general population; </a:t>
            </a:r>
            <a:r>
              <a:rPr lang="en-US" sz="1600" dirty="0" smtClean="0"/>
              <a:t>and</a:t>
            </a:r>
          </a:p>
          <a:p>
            <a:pPr lvl="1"/>
            <a:r>
              <a:rPr lang="en-US" sz="1600" dirty="0" smtClean="0"/>
              <a:t> the </a:t>
            </a:r>
            <a:r>
              <a:rPr lang="en-US" sz="1600" u="sng" dirty="0" smtClean="0"/>
              <a:t>difficulty</a:t>
            </a:r>
            <a:r>
              <a:rPr lang="en-US" sz="1600" dirty="0"/>
              <a:t>, effort, pain or amount of time required to perform the activity</a:t>
            </a:r>
            <a:r>
              <a:rPr lang="en-US" sz="1600" dirty="0" smtClean="0"/>
              <a:t>.</a:t>
            </a:r>
            <a:endParaRPr lang="en-US" sz="1600" dirty="0"/>
          </a:p>
        </p:txBody>
      </p:sp>
      <p:pic>
        <p:nvPicPr>
          <p:cNvPr id="5" name="Picture 4"/>
          <p:cNvPicPr>
            <a:picLocks noChangeAspect="1"/>
          </p:cNvPicPr>
          <p:nvPr/>
        </p:nvPicPr>
        <p:blipFill>
          <a:blip r:embed="rId2"/>
          <a:stretch>
            <a:fillRect/>
          </a:stretch>
        </p:blipFill>
        <p:spPr>
          <a:xfrm>
            <a:off x="6189133" y="2675467"/>
            <a:ext cx="2235200" cy="1930400"/>
          </a:xfrm>
          <a:prstGeom prst="rect">
            <a:avLst/>
          </a:prstGeom>
        </p:spPr>
      </p:pic>
    </p:spTree>
    <p:extLst>
      <p:ext uri="{BB962C8B-B14F-4D97-AF65-F5344CB8AC3E}">
        <p14:creationId xmlns:p14="http://schemas.microsoft.com/office/powerpoint/2010/main" val="1151300008"/>
      </p:ext>
    </p:extLst>
  </p:cSld>
  <p:clrMapOvr>
    <a:masterClrMapping/>
  </p:clrMapOvr>
  <p:transition xmlns:p14="http://schemas.microsoft.com/office/powerpoint/2010/mai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267" y="1508125"/>
            <a:ext cx="4776258" cy="4528608"/>
          </a:xfrm>
        </p:spPr>
        <p:txBody>
          <a:bodyPr/>
          <a:lstStyle/>
          <a:p>
            <a:r>
              <a:rPr lang="en-US" sz="1800" dirty="0" smtClean="0"/>
              <a:t>For example, it </a:t>
            </a:r>
            <a:r>
              <a:rPr lang="en-US" sz="1800" dirty="0"/>
              <a:t>does not matter whether an individual with a learning </a:t>
            </a:r>
            <a:r>
              <a:rPr lang="en-US" sz="1800" dirty="0" smtClean="0"/>
              <a:t>disability can </a:t>
            </a:r>
            <a:r>
              <a:rPr lang="en-US" sz="1800" dirty="0"/>
              <a:t>read and write like the majority of people in the general </a:t>
            </a:r>
            <a:r>
              <a:rPr lang="en-US" sz="1800" dirty="0" smtClean="0"/>
              <a:t>population</a:t>
            </a:r>
          </a:p>
          <a:p>
            <a:r>
              <a:rPr lang="en-US" sz="1800" dirty="0" smtClean="0"/>
              <a:t>The </a:t>
            </a:r>
            <a:r>
              <a:rPr lang="en-US" sz="1800" dirty="0"/>
              <a:t>regulations focus instead </a:t>
            </a:r>
            <a:r>
              <a:rPr lang="en-US" sz="1800" dirty="0" smtClean="0"/>
              <a:t>on how long </a:t>
            </a:r>
            <a:r>
              <a:rPr lang="en-US" sz="1800" dirty="0"/>
              <a:t>it took and </a:t>
            </a:r>
            <a:r>
              <a:rPr lang="en-US" sz="1800" dirty="0" smtClean="0"/>
              <a:t>the conditions </a:t>
            </a:r>
            <a:r>
              <a:rPr lang="en-US" sz="1800" dirty="0"/>
              <a:t>which the individual had to </a:t>
            </a:r>
            <a:r>
              <a:rPr lang="en-US" sz="1800" dirty="0" smtClean="0"/>
              <a:t>overcome. </a:t>
            </a:r>
          </a:p>
          <a:p>
            <a:r>
              <a:rPr lang="en-US" sz="1800" dirty="0" smtClean="0"/>
              <a:t>An </a:t>
            </a:r>
            <a:r>
              <a:rPr lang="en-US" sz="1800" dirty="0"/>
              <a:t>individual may be substantially </a:t>
            </a:r>
            <a:r>
              <a:rPr lang="en-US" sz="1800" dirty="0" smtClean="0"/>
              <a:t>limited in </a:t>
            </a:r>
            <a:r>
              <a:rPr lang="en-US" sz="1800" dirty="0"/>
              <a:t>a major life activity even if he or she can perform the activity at the same level as the </a:t>
            </a:r>
            <a:r>
              <a:rPr lang="en-US" sz="1800" dirty="0" smtClean="0"/>
              <a:t>general population</a:t>
            </a:r>
            <a:r>
              <a:rPr lang="en-US" sz="1800" dirty="0"/>
              <a:t>, </a:t>
            </a:r>
            <a:r>
              <a:rPr lang="en-US" sz="1800" i="1" dirty="0"/>
              <a:t>if it took more time, effort or work to become proficient compared to most people in </a:t>
            </a:r>
            <a:r>
              <a:rPr lang="en-US" sz="1800" i="1" dirty="0" smtClean="0"/>
              <a:t>the general population</a:t>
            </a:r>
            <a:endParaRPr lang="en-US" sz="1800" i="1" dirty="0"/>
          </a:p>
          <a:p>
            <a:pPr marL="0" indent="0">
              <a:buNone/>
            </a:pPr>
            <a:endParaRPr lang="en-US" dirty="0"/>
          </a:p>
        </p:txBody>
      </p:sp>
      <p:sp>
        <p:nvSpPr>
          <p:cNvPr id="6" name="Title 1"/>
          <p:cNvSpPr>
            <a:spLocks noGrp="1"/>
          </p:cNvSpPr>
          <p:nvPr>
            <p:ph type="title"/>
          </p:nvPr>
        </p:nvSpPr>
        <p:spPr>
          <a:xfrm>
            <a:off x="498475" y="93663"/>
            <a:ext cx="8147050" cy="1134004"/>
          </a:xfrm>
        </p:spPr>
        <p:txBody>
          <a:bodyPr/>
          <a:lstStyle/>
          <a:p>
            <a:pPr marL="0" indent="0"/>
            <a:r>
              <a:rPr lang="en-US" sz="3200" dirty="0" smtClean="0"/>
              <a:t>The Effect of Condition, Manner, </a:t>
            </a:r>
            <a:br>
              <a:rPr lang="en-US" sz="3200" dirty="0" smtClean="0"/>
            </a:br>
            <a:r>
              <a:rPr lang="en-US" sz="3200" dirty="0" smtClean="0"/>
              <a:t>Duration and Difficulty</a:t>
            </a:r>
            <a:endParaRPr lang="en-US" sz="3200" dirty="0"/>
          </a:p>
        </p:txBody>
      </p:sp>
      <p:pic>
        <p:nvPicPr>
          <p:cNvPr id="7" name="Picture 6"/>
          <p:cNvPicPr>
            <a:picLocks noChangeAspect="1"/>
          </p:cNvPicPr>
          <p:nvPr/>
        </p:nvPicPr>
        <p:blipFill>
          <a:blip r:embed="rId2"/>
          <a:stretch>
            <a:fillRect/>
          </a:stretch>
        </p:blipFill>
        <p:spPr>
          <a:xfrm>
            <a:off x="706966" y="2777066"/>
            <a:ext cx="2457219" cy="1985433"/>
          </a:xfrm>
          <a:prstGeom prst="rect">
            <a:avLst/>
          </a:prstGeom>
        </p:spPr>
      </p:pic>
    </p:spTree>
    <p:extLst>
      <p:ext uri="{BB962C8B-B14F-4D97-AF65-F5344CB8AC3E}">
        <p14:creationId xmlns:p14="http://schemas.microsoft.com/office/powerpoint/2010/main" val="750963600"/>
      </p:ext>
    </p:extLst>
  </p:cSld>
  <p:clrMapOvr>
    <a:masterClrMapping/>
  </p:clrMapOvr>
  <p:transition xmlns:p14="http://schemas.microsoft.com/office/powerpoint/2010/mai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majorFont>
      <a:minorFont>
        <a:latin typeface="Book Antiqua"/>
        <a:ea typeface=""/>
        <a:cs typeface=""/>
        <a:font script="Jpan" typeface="ＭＳ 明朝"/>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themeOverride>
</file>

<file path=ppt/theme/themeOverride2.xml><?xml version="1.0" encoding="utf-8"?>
<a:themeOverride xmlns:a="http://schemas.openxmlformats.org/drawingml/2006/main">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themeOverride>
</file>

<file path=ppt/theme/themeOverride3.xml><?xml version="1.0" encoding="utf-8"?>
<a:themeOverride xmlns:a="http://schemas.openxmlformats.org/drawingml/2006/main">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themeOverride>
</file>

<file path=docProps/app.xml><?xml version="1.0" encoding="utf-8"?>
<Properties xmlns="http://schemas.openxmlformats.org/officeDocument/2006/extended-properties" xmlns:vt="http://schemas.openxmlformats.org/officeDocument/2006/docPropsVTypes">
  <Template>Saddle.thmx</Template>
  <TotalTime>5580</TotalTime>
  <Words>3226</Words>
  <Application>Microsoft Macintosh PowerPoint</Application>
  <PresentationFormat>On-screen Show (4:3)</PresentationFormat>
  <Paragraphs>208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Saddle</vt:lpstr>
      <vt:lpstr>PowerPoint Presentation</vt:lpstr>
      <vt:lpstr>Final ADAAA Regulations –  Key Questions</vt:lpstr>
      <vt:lpstr>1.  Will some impairments always be considered “disabilities”? </vt:lpstr>
      <vt:lpstr>2.  What constitutes a “major life activity?” </vt:lpstr>
      <vt:lpstr>2.  What constitutes a “major life activity?” </vt:lpstr>
      <vt:lpstr>3.  What does it mean to be “substantially limited” in a major life activity?</vt:lpstr>
      <vt:lpstr>PowerPoint Presentation</vt:lpstr>
      <vt:lpstr>The Effect of Condition, Manner,  Duration and Difficulty</vt:lpstr>
      <vt:lpstr>The Effect of Condition, Manner,  Duration and Difficulty</vt:lpstr>
      <vt:lpstr>4.  To What Extent Are Temporary Or Episodic Impairments Considered Disabilities?</vt:lpstr>
      <vt:lpstr>4.  To What Extent Are Temporary Or Episodic Impairments Considered Disabilities?</vt:lpstr>
      <vt:lpstr>4.  To What Extent Are Temporary Or Episodic Impairments Considered Disabilities?</vt:lpstr>
      <vt:lpstr>5.  How do “mitigating measures” affect the analysis of whether an individual is disabled? </vt:lpstr>
      <vt:lpstr>5.  How do “mitigating measures” affect the analysis of whether an individual is disabled? </vt:lpstr>
      <vt:lpstr>6.  What does it mean for an employee to be “regarded as” disabled? </vt:lpstr>
      <vt:lpstr>6.  What does it mean for an employee to be “regarded as” disabled? </vt:lpstr>
      <vt:lpstr>6.  What does it mean for an employee to be “regarded as” disabled? </vt:lpstr>
      <vt:lpstr>6. What does it mean for an employee to be “regarded as” disabled? </vt:lpstr>
      <vt:lpstr>First Texas Case Post-Regs Reflects New Pro-Plaintiff Analysis</vt:lpstr>
      <vt:lpstr>Top 15 Tips For Complying With The ADA In Light Of The New Regulations </vt:lpstr>
      <vt:lpstr>Tip # 1</vt:lpstr>
      <vt:lpstr>Tip # 2</vt:lpstr>
      <vt:lpstr>Tip # 3</vt:lpstr>
      <vt:lpstr>Tip # 4</vt:lpstr>
      <vt:lpstr>Tip # 5</vt:lpstr>
      <vt:lpstr>Tip # 6</vt:lpstr>
      <vt:lpstr>Tip # 7</vt:lpstr>
      <vt:lpstr>Tip # 8</vt:lpstr>
      <vt:lpstr>Tip # 9</vt:lpstr>
      <vt:lpstr>Tip # 10</vt:lpstr>
      <vt:lpstr>Tip # 11</vt:lpstr>
      <vt:lpstr>Tip # 12</vt:lpstr>
      <vt:lpstr>Tip # 13</vt:lpstr>
      <vt:lpstr>Tip # 14</vt:lpstr>
      <vt:lpstr>Tip # 15</vt:lpstr>
      <vt:lpstr>Bonus Tip</vt:lpstr>
      <vt:lpstr>Questions?</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Law Update </dc:title>
  <dc:subject/>
  <dc:creator/>
  <cp:keywords/>
  <dc:description/>
  <cp:lastModifiedBy>Edwin Sullivan</cp:lastModifiedBy>
  <cp:revision>257</cp:revision>
  <cp:lastPrinted>2011-05-18T19:20:41Z</cp:lastPrinted>
  <dcterms:created xsi:type="dcterms:W3CDTF">2010-09-25T21:51:06Z</dcterms:created>
  <dcterms:modified xsi:type="dcterms:W3CDTF">2011-06-16T14:52:20Z</dcterms:modified>
  <cp:category/>
</cp:coreProperties>
</file>